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7" r:id="rId1"/>
  </p:sldMasterIdLst>
  <p:sldIdLst>
    <p:sldId id="256" r:id="rId2"/>
    <p:sldId id="257" r:id="rId3"/>
    <p:sldId id="258" r:id="rId4"/>
    <p:sldId id="260" r:id="rId5"/>
    <p:sldId id="268" r:id="rId6"/>
    <p:sldId id="328" r:id="rId7"/>
    <p:sldId id="270" r:id="rId8"/>
    <p:sldId id="271" r:id="rId9"/>
    <p:sldId id="272" r:id="rId10"/>
    <p:sldId id="273" r:id="rId11"/>
    <p:sldId id="274" r:id="rId12"/>
    <p:sldId id="275" r:id="rId13"/>
    <p:sldId id="263" r:id="rId14"/>
    <p:sldId id="311" r:id="rId15"/>
    <p:sldId id="317" r:id="rId16"/>
    <p:sldId id="318" r:id="rId17"/>
    <p:sldId id="319" r:id="rId18"/>
    <p:sldId id="278" r:id="rId19"/>
    <p:sldId id="279" r:id="rId20"/>
    <p:sldId id="280" r:id="rId21"/>
    <p:sldId id="282" r:id="rId22"/>
    <p:sldId id="306" r:id="rId23"/>
    <p:sldId id="308" r:id="rId24"/>
    <p:sldId id="309" r:id="rId25"/>
    <p:sldId id="310" r:id="rId26"/>
    <p:sldId id="325" r:id="rId27"/>
    <p:sldId id="326" r:id="rId28"/>
    <p:sldId id="327" r:id="rId29"/>
    <p:sldId id="298" r:id="rId30"/>
    <p:sldId id="300" r:id="rId31"/>
    <p:sldId id="301" r:id="rId32"/>
    <p:sldId id="302" r:id="rId33"/>
    <p:sldId id="303" r:id="rId34"/>
    <p:sldId id="329" r:id="rId35"/>
    <p:sldId id="330" r:id="rId36"/>
    <p:sldId id="331" r:id="rId37"/>
    <p:sldId id="332" r:id="rId38"/>
    <p:sldId id="333" r:id="rId39"/>
    <p:sldId id="334" r:id="rId40"/>
    <p:sldId id="335" r:id="rId41"/>
    <p:sldId id="264" r:id="rId42"/>
    <p:sldId id="265" r:id="rId43"/>
    <p:sldId id="266" r:id="rId44"/>
    <p:sldId id="267" r:id="rId45"/>
    <p:sldId id="305" r:id="rId46"/>
    <p:sldId id="304" r:id="rId47"/>
    <p:sldId id="285" r:id="rId48"/>
    <p:sldId id="312" r:id="rId49"/>
    <p:sldId id="289" r:id="rId50"/>
    <p:sldId id="288" r:id="rId51"/>
    <p:sldId id="290" r:id="rId52"/>
    <p:sldId id="291" r:id="rId53"/>
    <p:sldId id="292" r:id="rId54"/>
    <p:sldId id="293" r:id="rId55"/>
    <p:sldId id="294" r:id="rId56"/>
    <p:sldId id="295" r:id="rId57"/>
    <p:sldId id="296" r:id="rId58"/>
    <p:sldId id="297" r:id="rId59"/>
    <p:sldId id="313" r:id="rId60"/>
    <p:sldId id="314" r:id="rId61"/>
    <p:sldId id="316" r:id="rId62"/>
    <p:sldId id="320" r:id="rId63"/>
    <p:sldId id="322" r:id="rId64"/>
    <p:sldId id="323" r:id="rId65"/>
    <p:sldId id="324" r:id="rId6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7C3004F-02BD-460A-8302-87C90E206BA3}">
          <p14:sldIdLst>
            <p14:sldId id="256"/>
            <p14:sldId id="257"/>
            <p14:sldId id="258"/>
            <p14:sldId id="260"/>
            <p14:sldId id="268"/>
            <p14:sldId id="328"/>
            <p14:sldId id="270"/>
            <p14:sldId id="271"/>
            <p14:sldId id="272"/>
            <p14:sldId id="273"/>
            <p14:sldId id="274"/>
            <p14:sldId id="275"/>
            <p14:sldId id="263"/>
            <p14:sldId id="311"/>
            <p14:sldId id="317"/>
            <p14:sldId id="318"/>
            <p14:sldId id="319"/>
            <p14:sldId id="278"/>
            <p14:sldId id="279"/>
            <p14:sldId id="280"/>
            <p14:sldId id="282"/>
            <p14:sldId id="306"/>
            <p14:sldId id="308"/>
            <p14:sldId id="309"/>
            <p14:sldId id="310"/>
            <p14:sldId id="325"/>
            <p14:sldId id="326"/>
            <p14:sldId id="327"/>
            <p14:sldId id="298"/>
            <p14:sldId id="300"/>
            <p14:sldId id="301"/>
            <p14:sldId id="302"/>
            <p14:sldId id="303"/>
            <p14:sldId id="329"/>
            <p14:sldId id="330"/>
            <p14:sldId id="331"/>
            <p14:sldId id="332"/>
            <p14:sldId id="333"/>
            <p14:sldId id="334"/>
            <p14:sldId id="335"/>
            <p14:sldId id="264"/>
            <p14:sldId id="265"/>
            <p14:sldId id="266"/>
            <p14:sldId id="267"/>
            <p14:sldId id="305"/>
            <p14:sldId id="304"/>
            <p14:sldId id="285"/>
            <p14:sldId id="312"/>
            <p14:sldId id="289"/>
            <p14:sldId id="288"/>
            <p14:sldId id="290"/>
            <p14:sldId id="291"/>
            <p14:sldId id="292"/>
            <p14:sldId id="293"/>
            <p14:sldId id="294"/>
            <p14:sldId id="295"/>
            <p14:sldId id="296"/>
            <p14:sldId id="297"/>
            <p14:sldId id="313"/>
            <p14:sldId id="314"/>
            <p14:sldId id="316"/>
            <p14:sldId id="320"/>
            <p14:sldId id="322"/>
            <p14:sldId id="323"/>
            <p14:sldId id="32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4" d="100"/>
          <a:sy n="84" d="100"/>
        </p:scale>
        <p:origin x="624"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6.svg"/><Relationship Id="rId1" Type="http://schemas.openxmlformats.org/officeDocument/2006/relationships/image" Target="../media/image31.png"/><Relationship Id="rId6" Type="http://schemas.openxmlformats.org/officeDocument/2006/relationships/image" Target="../media/image30.svg"/><Relationship Id="rId5" Type="http://schemas.openxmlformats.org/officeDocument/2006/relationships/image" Target="../media/image33.png"/><Relationship Id="rId4" Type="http://schemas.openxmlformats.org/officeDocument/2006/relationships/image" Target="../media/image28.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5B4E666-5E6A-44FC-8497-E35E1A2E5B22}"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9AB70A73-74AE-47E0-B8BB-DAFFF72A748D}">
      <dgm:prSet/>
      <dgm:spPr/>
      <dgm:t>
        <a:bodyPr/>
        <a:lstStyle/>
        <a:p>
          <a:pPr>
            <a:defRPr cap="all"/>
          </a:pPr>
          <a:r>
            <a:rPr lang="en-US"/>
            <a:t>Jira is used in Bugs, Issue and Change Request Tracking.</a:t>
          </a:r>
        </a:p>
      </dgm:t>
    </dgm:pt>
    <dgm:pt modelId="{3B880931-660C-4595-B647-4D5395B8A8B2}" type="parTrans" cxnId="{C9DEEFAC-B655-48B5-9F3E-4108BD6D4CC3}">
      <dgm:prSet/>
      <dgm:spPr/>
      <dgm:t>
        <a:bodyPr/>
        <a:lstStyle/>
        <a:p>
          <a:endParaRPr lang="en-US"/>
        </a:p>
      </dgm:t>
    </dgm:pt>
    <dgm:pt modelId="{B8185AFE-1FAF-4E30-A7A2-DDE0729F3260}" type="sibTrans" cxnId="{C9DEEFAC-B655-48B5-9F3E-4108BD6D4CC3}">
      <dgm:prSet/>
      <dgm:spPr/>
      <dgm:t>
        <a:bodyPr/>
        <a:lstStyle/>
        <a:p>
          <a:endParaRPr lang="en-US"/>
        </a:p>
      </dgm:t>
    </dgm:pt>
    <dgm:pt modelId="{BE49421C-59DC-403E-AA41-08B688DD65E5}">
      <dgm:prSet/>
      <dgm:spPr/>
      <dgm:t>
        <a:bodyPr/>
        <a:lstStyle/>
        <a:p>
          <a:pPr>
            <a:defRPr cap="all"/>
          </a:pPr>
          <a:r>
            <a:rPr lang="en-US"/>
            <a:t>Jira can be used in Helpdesk, Support and Customer Services to create tickets and track the resolution and status of the created tickets.</a:t>
          </a:r>
        </a:p>
      </dgm:t>
    </dgm:pt>
    <dgm:pt modelId="{ED3B15F7-207D-4B83-AA7B-8C9541E42414}" type="parTrans" cxnId="{E2236BE9-35CF-4DD5-83FC-8FE0BF52D53E}">
      <dgm:prSet/>
      <dgm:spPr/>
      <dgm:t>
        <a:bodyPr/>
        <a:lstStyle/>
        <a:p>
          <a:endParaRPr lang="en-US"/>
        </a:p>
      </dgm:t>
    </dgm:pt>
    <dgm:pt modelId="{47623BFC-CB76-4BF5-891D-0DC07D07871C}" type="sibTrans" cxnId="{E2236BE9-35CF-4DD5-83FC-8FE0BF52D53E}">
      <dgm:prSet/>
      <dgm:spPr/>
      <dgm:t>
        <a:bodyPr/>
        <a:lstStyle/>
        <a:p>
          <a:endParaRPr lang="en-US"/>
        </a:p>
      </dgm:t>
    </dgm:pt>
    <dgm:pt modelId="{9C399F74-3141-4C8E-B1E6-A5EE0EB7EA8E}">
      <dgm:prSet/>
      <dgm:spPr/>
      <dgm:t>
        <a:bodyPr/>
        <a:lstStyle/>
        <a:p>
          <a:pPr>
            <a:defRPr cap="all"/>
          </a:pPr>
          <a:r>
            <a:rPr lang="en-US"/>
            <a:t>Jira is very useful in workflow and process management </a:t>
          </a:r>
        </a:p>
      </dgm:t>
    </dgm:pt>
    <dgm:pt modelId="{7496A42F-0D27-466A-8862-3F6B9F565C42}" type="parTrans" cxnId="{1DD637B8-B923-457A-8519-778AB4DA0151}">
      <dgm:prSet/>
      <dgm:spPr/>
      <dgm:t>
        <a:bodyPr/>
        <a:lstStyle/>
        <a:p>
          <a:endParaRPr lang="en-US"/>
        </a:p>
      </dgm:t>
    </dgm:pt>
    <dgm:pt modelId="{439C766E-C4D9-49D9-AAA6-334954BDA4EA}" type="sibTrans" cxnId="{1DD637B8-B923-457A-8519-778AB4DA0151}">
      <dgm:prSet/>
      <dgm:spPr/>
      <dgm:t>
        <a:bodyPr/>
        <a:lstStyle/>
        <a:p>
          <a:endParaRPr lang="en-US"/>
        </a:p>
      </dgm:t>
    </dgm:pt>
    <dgm:pt modelId="{6CDCB20C-5C11-4932-AB02-F80D92839004}" type="pres">
      <dgm:prSet presAssocID="{65B4E666-5E6A-44FC-8497-E35E1A2E5B22}" presName="root" presStyleCnt="0">
        <dgm:presLayoutVars>
          <dgm:dir/>
          <dgm:resizeHandles val="exact"/>
        </dgm:presLayoutVars>
      </dgm:prSet>
      <dgm:spPr/>
      <dgm:t>
        <a:bodyPr/>
        <a:lstStyle/>
        <a:p>
          <a:endParaRPr lang="en-IN"/>
        </a:p>
      </dgm:t>
    </dgm:pt>
    <dgm:pt modelId="{D06BECC8-427F-4F6E-86FB-0F4A216FF5B8}" type="pres">
      <dgm:prSet presAssocID="{9AB70A73-74AE-47E0-B8BB-DAFFF72A748D}" presName="compNode" presStyleCnt="0"/>
      <dgm:spPr/>
    </dgm:pt>
    <dgm:pt modelId="{1B149913-B3ED-4BB5-B72D-694994FFE072}" type="pres">
      <dgm:prSet presAssocID="{9AB70A73-74AE-47E0-B8BB-DAFFF72A748D}" presName="iconBgRect" presStyleLbl="bgShp" presStyleIdx="0" presStyleCnt="3"/>
      <dgm:spPr>
        <a:prstGeom prst="round2DiagRect">
          <a:avLst>
            <a:gd name="adj1" fmla="val 29727"/>
            <a:gd name="adj2" fmla="val 0"/>
          </a:avLst>
        </a:prstGeom>
      </dgm:spPr>
    </dgm:pt>
    <dgm:pt modelId="{F53650C4-4921-4895-97FF-392FC6DF557B}" type="pres">
      <dgm:prSet presAssocID="{9AB70A73-74AE-47E0-B8BB-DAFFF72A748D}"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a:noFill/>
        </a:ln>
      </dgm:spPr>
      <dgm:extLst>
        <a:ext uri="{E40237B7-FDA0-4F09-8148-C483321AD2D9}">
          <dgm14:cNvPr xmlns:dgm14="http://schemas.microsoft.com/office/drawing/2010/diagram" id="0" name="" descr="Bug under Magnifying Glass"/>
        </a:ext>
      </dgm:extLst>
    </dgm:pt>
    <dgm:pt modelId="{7379F4FF-788E-49AF-AEA1-B5945674E135}" type="pres">
      <dgm:prSet presAssocID="{9AB70A73-74AE-47E0-B8BB-DAFFF72A748D}" presName="spaceRect" presStyleCnt="0"/>
      <dgm:spPr/>
    </dgm:pt>
    <dgm:pt modelId="{ED7E0006-C4BE-4394-91E0-1D16670E95F5}" type="pres">
      <dgm:prSet presAssocID="{9AB70A73-74AE-47E0-B8BB-DAFFF72A748D}" presName="textRect" presStyleLbl="revTx" presStyleIdx="0" presStyleCnt="3">
        <dgm:presLayoutVars>
          <dgm:chMax val="1"/>
          <dgm:chPref val="1"/>
        </dgm:presLayoutVars>
      </dgm:prSet>
      <dgm:spPr/>
      <dgm:t>
        <a:bodyPr/>
        <a:lstStyle/>
        <a:p>
          <a:endParaRPr lang="en-IN"/>
        </a:p>
      </dgm:t>
    </dgm:pt>
    <dgm:pt modelId="{2F6D0E35-CA8E-4835-BFA0-6918C611A085}" type="pres">
      <dgm:prSet presAssocID="{B8185AFE-1FAF-4E30-A7A2-DDE0729F3260}" presName="sibTrans" presStyleCnt="0"/>
      <dgm:spPr/>
    </dgm:pt>
    <dgm:pt modelId="{C852100D-7A25-47EB-ABD3-D6CCDE62B5D0}" type="pres">
      <dgm:prSet presAssocID="{BE49421C-59DC-403E-AA41-08B688DD65E5}" presName="compNode" presStyleCnt="0"/>
      <dgm:spPr/>
    </dgm:pt>
    <dgm:pt modelId="{4D865BF2-3568-4EAA-BEE3-24DA7A590A0B}" type="pres">
      <dgm:prSet presAssocID="{BE49421C-59DC-403E-AA41-08B688DD65E5}" presName="iconBgRect" presStyleLbl="bgShp" presStyleIdx="1" presStyleCnt="3"/>
      <dgm:spPr>
        <a:prstGeom prst="round2DiagRect">
          <a:avLst>
            <a:gd name="adj1" fmla="val 29727"/>
            <a:gd name="adj2" fmla="val 0"/>
          </a:avLst>
        </a:prstGeom>
      </dgm:spPr>
    </dgm:pt>
    <dgm:pt modelId="{B1FF8C13-98E9-44EE-82CF-8F0A677BACA5}" type="pres">
      <dgm:prSet presAssocID="{BE49421C-59DC-403E-AA41-08B688DD65E5}"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a:ln>
          <a:noFill/>
        </a:ln>
      </dgm:spPr>
      <dgm:extLst>
        <a:ext uri="{E40237B7-FDA0-4F09-8148-C483321AD2D9}">
          <dgm14:cNvPr xmlns:dgm14="http://schemas.microsoft.com/office/drawing/2010/diagram" id="0" name="" descr="Call center"/>
        </a:ext>
      </dgm:extLst>
    </dgm:pt>
    <dgm:pt modelId="{8A1F778D-D141-4CC0-99A3-4FA6758FC380}" type="pres">
      <dgm:prSet presAssocID="{BE49421C-59DC-403E-AA41-08B688DD65E5}" presName="spaceRect" presStyleCnt="0"/>
      <dgm:spPr/>
    </dgm:pt>
    <dgm:pt modelId="{D6B7A94A-8D1F-4947-8A5B-3EA9D433CA44}" type="pres">
      <dgm:prSet presAssocID="{BE49421C-59DC-403E-AA41-08B688DD65E5}" presName="textRect" presStyleLbl="revTx" presStyleIdx="1" presStyleCnt="3">
        <dgm:presLayoutVars>
          <dgm:chMax val="1"/>
          <dgm:chPref val="1"/>
        </dgm:presLayoutVars>
      </dgm:prSet>
      <dgm:spPr/>
      <dgm:t>
        <a:bodyPr/>
        <a:lstStyle/>
        <a:p>
          <a:endParaRPr lang="en-IN"/>
        </a:p>
      </dgm:t>
    </dgm:pt>
    <dgm:pt modelId="{B82660BC-FF54-41B2-80C6-3E8EF96E8C0C}" type="pres">
      <dgm:prSet presAssocID="{47623BFC-CB76-4BF5-891D-0DC07D07871C}" presName="sibTrans" presStyleCnt="0"/>
      <dgm:spPr/>
    </dgm:pt>
    <dgm:pt modelId="{50651CC1-0FBB-4AF9-AABD-424B3376ED0F}" type="pres">
      <dgm:prSet presAssocID="{9C399F74-3141-4C8E-B1E6-A5EE0EB7EA8E}" presName="compNode" presStyleCnt="0"/>
      <dgm:spPr/>
    </dgm:pt>
    <dgm:pt modelId="{820FA425-2112-49C8-B85D-67FC57094E59}" type="pres">
      <dgm:prSet presAssocID="{9C399F74-3141-4C8E-B1E6-A5EE0EB7EA8E}" presName="iconBgRect" presStyleLbl="bgShp" presStyleIdx="2" presStyleCnt="3"/>
      <dgm:spPr>
        <a:prstGeom prst="round2DiagRect">
          <a:avLst>
            <a:gd name="adj1" fmla="val 29727"/>
            <a:gd name="adj2" fmla="val 0"/>
          </a:avLst>
        </a:prstGeom>
      </dgm:spPr>
    </dgm:pt>
    <dgm:pt modelId="{902BEC61-4744-4318-8BB0-FDFB97F159D7}" type="pres">
      <dgm:prSet presAssocID="{9C399F74-3141-4C8E-B1E6-A5EE0EB7EA8E}"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a:blipFill>
        <a:ln>
          <a:noFill/>
        </a:ln>
      </dgm:spPr>
      <dgm:extLst>
        <a:ext uri="{E40237B7-FDA0-4F09-8148-C483321AD2D9}">
          <dgm14:cNvPr xmlns:dgm14="http://schemas.microsoft.com/office/drawing/2010/diagram" id="0" name="" descr="User"/>
        </a:ext>
      </dgm:extLst>
    </dgm:pt>
    <dgm:pt modelId="{8A8DECAB-C986-432F-BCD3-6C795A4F61DC}" type="pres">
      <dgm:prSet presAssocID="{9C399F74-3141-4C8E-B1E6-A5EE0EB7EA8E}" presName="spaceRect" presStyleCnt="0"/>
      <dgm:spPr/>
    </dgm:pt>
    <dgm:pt modelId="{263D4E39-13AA-49F0-92EF-F35522B9A41C}" type="pres">
      <dgm:prSet presAssocID="{9C399F74-3141-4C8E-B1E6-A5EE0EB7EA8E}" presName="textRect" presStyleLbl="revTx" presStyleIdx="2" presStyleCnt="3">
        <dgm:presLayoutVars>
          <dgm:chMax val="1"/>
          <dgm:chPref val="1"/>
        </dgm:presLayoutVars>
      </dgm:prSet>
      <dgm:spPr/>
      <dgm:t>
        <a:bodyPr/>
        <a:lstStyle/>
        <a:p>
          <a:endParaRPr lang="en-IN"/>
        </a:p>
      </dgm:t>
    </dgm:pt>
  </dgm:ptLst>
  <dgm:cxnLst>
    <dgm:cxn modelId="{C9DEEFAC-B655-48B5-9F3E-4108BD6D4CC3}" srcId="{65B4E666-5E6A-44FC-8497-E35E1A2E5B22}" destId="{9AB70A73-74AE-47E0-B8BB-DAFFF72A748D}" srcOrd="0" destOrd="0" parTransId="{3B880931-660C-4595-B647-4D5395B8A8B2}" sibTransId="{B8185AFE-1FAF-4E30-A7A2-DDE0729F3260}"/>
    <dgm:cxn modelId="{1DD637B8-B923-457A-8519-778AB4DA0151}" srcId="{65B4E666-5E6A-44FC-8497-E35E1A2E5B22}" destId="{9C399F74-3141-4C8E-B1E6-A5EE0EB7EA8E}" srcOrd="2" destOrd="0" parTransId="{7496A42F-0D27-466A-8862-3F6B9F565C42}" sibTransId="{439C766E-C4D9-49D9-AAA6-334954BDA4EA}"/>
    <dgm:cxn modelId="{5928F5F1-04EF-44C1-A606-A0A9FBA3CB5A}" type="presOf" srcId="{9C399F74-3141-4C8E-B1E6-A5EE0EB7EA8E}" destId="{263D4E39-13AA-49F0-92EF-F35522B9A41C}" srcOrd="0" destOrd="0" presId="urn:microsoft.com/office/officeart/2018/5/layout/IconLeafLabelList"/>
    <dgm:cxn modelId="{047CA796-8671-4296-A97E-5CC968B1F5B2}" type="presOf" srcId="{BE49421C-59DC-403E-AA41-08B688DD65E5}" destId="{D6B7A94A-8D1F-4947-8A5B-3EA9D433CA44}" srcOrd="0" destOrd="0" presId="urn:microsoft.com/office/officeart/2018/5/layout/IconLeafLabelList"/>
    <dgm:cxn modelId="{E2236BE9-35CF-4DD5-83FC-8FE0BF52D53E}" srcId="{65B4E666-5E6A-44FC-8497-E35E1A2E5B22}" destId="{BE49421C-59DC-403E-AA41-08B688DD65E5}" srcOrd="1" destOrd="0" parTransId="{ED3B15F7-207D-4B83-AA7B-8C9541E42414}" sibTransId="{47623BFC-CB76-4BF5-891D-0DC07D07871C}"/>
    <dgm:cxn modelId="{4DA0DE43-82B6-489F-A054-857392F62073}" type="presOf" srcId="{65B4E666-5E6A-44FC-8497-E35E1A2E5B22}" destId="{6CDCB20C-5C11-4932-AB02-F80D92839004}" srcOrd="0" destOrd="0" presId="urn:microsoft.com/office/officeart/2018/5/layout/IconLeafLabelList"/>
    <dgm:cxn modelId="{8BA659C2-0DB9-4E2C-A32B-0B95B26F32DE}" type="presOf" srcId="{9AB70A73-74AE-47E0-B8BB-DAFFF72A748D}" destId="{ED7E0006-C4BE-4394-91E0-1D16670E95F5}" srcOrd="0" destOrd="0" presId="urn:microsoft.com/office/officeart/2018/5/layout/IconLeafLabelList"/>
    <dgm:cxn modelId="{CA821D6A-F133-4FBF-B10B-88A98A133164}" type="presParOf" srcId="{6CDCB20C-5C11-4932-AB02-F80D92839004}" destId="{D06BECC8-427F-4F6E-86FB-0F4A216FF5B8}" srcOrd="0" destOrd="0" presId="urn:microsoft.com/office/officeart/2018/5/layout/IconLeafLabelList"/>
    <dgm:cxn modelId="{60952AA8-2F71-47F4-ADDB-411372D05267}" type="presParOf" srcId="{D06BECC8-427F-4F6E-86FB-0F4A216FF5B8}" destId="{1B149913-B3ED-4BB5-B72D-694994FFE072}" srcOrd="0" destOrd="0" presId="urn:microsoft.com/office/officeart/2018/5/layout/IconLeafLabelList"/>
    <dgm:cxn modelId="{CB8A1B18-8E4E-437A-85CB-2177E214838B}" type="presParOf" srcId="{D06BECC8-427F-4F6E-86FB-0F4A216FF5B8}" destId="{F53650C4-4921-4895-97FF-392FC6DF557B}" srcOrd="1" destOrd="0" presId="urn:microsoft.com/office/officeart/2018/5/layout/IconLeafLabelList"/>
    <dgm:cxn modelId="{5CE10EFA-1D16-44EF-8AC4-20F98C72A863}" type="presParOf" srcId="{D06BECC8-427F-4F6E-86FB-0F4A216FF5B8}" destId="{7379F4FF-788E-49AF-AEA1-B5945674E135}" srcOrd="2" destOrd="0" presId="urn:microsoft.com/office/officeart/2018/5/layout/IconLeafLabelList"/>
    <dgm:cxn modelId="{29F15254-9D0D-4FE7-AF8E-CE0A7ECA5FC4}" type="presParOf" srcId="{D06BECC8-427F-4F6E-86FB-0F4A216FF5B8}" destId="{ED7E0006-C4BE-4394-91E0-1D16670E95F5}" srcOrd="3" destOrd="0" presId="urn:microsoft.com/office/officeart/2018/5/layout/IconLeafLabelList"/>
    <dgm:cxn modelId="{B0A88DCB-650B-446E-81A6-8E6422579BDD}" type="presParOf" srcId="{6CDCB20C-5C11-4932-AB02-F80D92839004}" destId="{2F6D0E35-CA8E-4835-BFA0-6918C611A085}" srcOrd="1" destOrd="0" presId="urn:microsoft.com/office/officeart/2018/5/layout/IconLeafLabelList"/>
    <dgm:cxn modelId="{15D3CE89-DA39-4264-AF7D-BDDA5037973D}" type="presParOf" srcId="{6CDCB20C-5C11-4932-AB02-F80D92839004}" destId="{C852100D-7A25-47EB-ABD3-D6CCDE62B5D0}" srcOrd="2" destOrd="0" presId="urn:microsoft.com/office/officeart/2018/5/layout/IconLeafLabelList"/>
    <dgm:cxn modelId="{59EC0347-B573-4498-BE3F-03D185A78177}" type="presParOf" srcId="{C852100D-7A25-47EB-ABD3-D6CCDE62B5D0}" destId="{4D865BF2-3568-4EAA-BEE3-24DA7A590A0B}" srcOrd="0" destOrd="0" presId="urn:microsoft.com/office/officeart/2018/5/layout/IconLeafLabelList"/>
    <dgm:cxn modelId="{71DBB04B-0B0E-42B8-9FA2-9F6F72BB8B18}" type="presParOf" srcId="{C852100D-7A25-47EB-ABD3-D6CCDE62B5D0}" destId="{B1FF8C13-98E9-44EE-82CF-8F0A677BACA5}" srcOrd="1" destOrd="0" presId="urn:microsoft.com/office/officeart/2018/5/layout/IconLeafLabelList"/>
    <dgm:cxn modelId="{7C515E05-B7D1-4F67-9E8C-D83621E8709A}" type="presParOf" srcId="{C852100D-7A25-47EB-ABD3-D6CCDE62B5D0}" destId="{8A1F778D-D141-4CC0-99A3-4FA6758FC380}" srcOrd="2" destOrd="0" presId="urn:microsoft.com/office/officeart/2018/5/layout/IconLeafLabelList"/>
    <dgm:cxn modelId="{B5DD5752-76B2-4DA2-A206-81534A847B61}" type="presParOf" srcId="{C852100D-7A25-47EB-ABD3-D6CCDE62B5D0}" destId="{D6B7A94A-8D1F-4947-8A5B-3EA9D433CA44}" srcOrd="3" destOrd="0" presId="urn:microsoft.com/office/officeart/2018/5/layout/IconLeafLabelList"/>
    <dgm:cxn modelId="{86B5EC5C-E2CB-48E8-A3B5-9C19D9002F0B}" type="presParOf" srcId="{6CDCB20C-5C11-4932-AB02-F80D92839004}" destId="{B82660BC-FF54-41B2-80C6-3E8EF96E8C0C}" srcOrd="3" destOrd="0" presId="urn:microsoft.com/office/officeart/2018/5/layout/IconLeafLabelList"/>
    <dgm:cxn modelId="{43A3E227-3D58-4D72-BF66-10E615BD3DC7}" type="presParOf" srcId="{6CDCB20C-5C11-4932-AB02-F80D92839004}" destId="{50651CC1-0FBB-4AF9-AABD-424B3376ED0F}" srcOrd="4" destOrd="0" presId="urn:microsoft.com/office/officeart/2018/5/layout/IconLeafLabelList"/>
    <dgm:cxn modelId="{5F0A0281-264D-45C1-8AEF-D9EC0C40CBEB}" type="presParOf" srcId="{50651CC1-0FBB-4AF9-AABD-424B3376ED0F}" destId="{820FA425-2112-49C8-B85D-67FC57094E59}" srcOrd="0" destOrd="0" presId="urn:microsoft.com/office/officeart/2018/5/layout/IconLeafLabelList"/>
    <dgm:cxn modelId="{275F6447-3B3D-43E6-B05C-116F036CD73D}" type="presParOf" srcId="{50651CC1-0FBB-4AF9-AABD-424B3376ED0F}" destId="{902BEC61-4744-4318-8BB0-FDFB97F159D7}" srcOrd="1" destOrd="0" presId="urn:microsoft.com/office/officeart/2018/5/layout/IconLeafLabelList"/>
    <dgm:cxn modelId="{9E4AAABA-7165-416F-82B2-15AC897B5375}" type="presParOf" srcId="{50651CC1-0FBB-4AF9-AABD-424B3376ED0F}" destId="{8A8DECAB-C986-432F-BCD3-6C795A4F61DC}" srcOrd="2" destOrd="0" presId="urn:microsoft.com/office/officeart/2018/5/layout/IconLeafLabelList"/>
    <dgm:cxn modelId="{D96784C4-6160-47AF-8199-F3D65886EB37}" type="presParOf" srcId="{50651CC1-0FBB-4AF9-AABD-424B3376ED0F}" destId="{263D4E39-13AA-49F0-92EF-F35522B9A41C}" srcOrd="3" destOrd="0" presId="urn:microsoft.com/office/officeart/2018/5/layout/IconLeaf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xmlns="">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xmlns="">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F72BA41-EC5B-4197-BCC8-0FD2E523CD7A}" type="datetimeFigureOut">
              <a:rPr lang="en-US" smtClean="0"/>
              <a:t>12/15/2023</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E15108C-154A-4A5A-9C05-91A49A422BA7}"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497493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F72BA41-EC5B-4197-BCC8-0FD2E523CD7A}" type="datetimeFigureOut">
              <a:rPr lang="en-US" smtClean="0"/>
              <a:t>12/15/2023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15108C-154A-4A5A-9C05-91A49A422BA7}" type="slidenum">
              <a:rPr lang="en-US" smtClean="0"/>
              <a:t>‹#›</a:t>
            </a:fld>
            <a:endParaRPr lang="en-US"/>
          </a:p>
        </p:txBody>
      </p:sp>
    </p:spTree>
    <p:extLst>
      <p:ext uri="{BB962C8B-B14F-4D97-AF65-F5344CB8AC3E}">
        <p14:creationId xmlns:p14="http://schemas.microsoft.com/office/powerpoint/2010/main" val="20117746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F72BA41-EC5B-4197-BCC8-0FD2E523CD7A}" type="datetimeFigureOut">
              <a:rPr lang="en-US" smtClean="0"/>
              <a:t>12/15/2023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15108C-154A-4A5A-9C05-91A49A422BA7}" type="slidenum">
              <a:rPr lang="en-US" smtClean="0"/>
              <a:t>‹#›</a:t>
            </a:fld>
            <a:endParaRPr lang="en-US"/>
          </a:p>
        </p:txBody>
      </p:sp>
    </p:spTree>
    <p:extLst>
      <p:ext uri="{BB962C8B-B14F-4D97-AF65-F5344CB8AC3E}">
        <p14:creationId xmlns:p14="http://schemas.microsoft.com/office/powerpoint/2010/main" val="23156800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F72BA41-EC5B-4197-BCC8-0FD2E523CD7A}" type="datetimeFigureOut">
              <a:rPr lang="en-US" smtClean="0"/>
              <a:t>12/15/2023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15108C-154A-4A5A-9C05-91A49A422BA7}" type="slidenum">
              <a:rPr lang="en-US" smtClean="0"/>
              <a:t>‹#›</a:t>
            </a:fld>
            <a:endParaRPr lang="en-US"/>
          </a:p>
        </p:txBody>
      </p:sp>
    </p:spTree>
    <p:extLst>
      <p:ext uri="{BB962C8B-B14F-4D97-AF65-F5344CB8AC3E}">
        <p14:creationId xmlns:p14="http://schemas.microsoft.com/office/powerpoint/2010/main" val="40172992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F72BA41-EC5B-4197-BCC8-0FD2E523CD7A}" type="datetimeFigureOut">
              <a:rPr lang="en-US" smtClean="0"/>
              <a:t>12/15/2023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15108C-154A-4A5A-9C05-91A49A422BA7}"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936054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F72BA41-EC5B-4197-BCC8-0FD2E523CD7A}" type="datetimeFigureOut">
              <a:rPr lang="en-US" smtClean="0"/>
              <a:t>12/15/2023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E15108C-154A-4A5A-9C05-91A49A422BA7}" type="slidenum">
              <a:rPr lang="en-US" smtClean="0"/>
              <a:t>‹#›</a:t>
            </a:fld>
            <a:endParaRPr lang="en-US"/>
          </a:p>
        </p:txBody>
      </p:sp>
    </p:spTree>
    <p:extLst>
      <p:ext uri="{BB962C8B-B14F-4D97-AF65-F5344CB8AC3E}">
        <p14:creationId xmlns:p14="http://schemas.microsoft.com/office/powerpoint/2010/main" val="35705279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F72BA41-EC5B-4197-BCC8-0FD2E523CD7A}" type="datetimeFigureOut">
              <a:rPr lang="en-US" smtClean="0"/>
              <a:t>12/15/2023</a:t>
            </a:fld>
            <a:endParaRPr lang="en-US"/>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BE15108C-154A-4A5A-9C05-91A49A422BA7}" type="slidenum">
              <a:rPr lang="en-US" smtClean="0"/>
              <a:t>‹#›</a:t>
            </a:fld>
            <a:endParaRPr lang="en-US"/>
          </a:p>
        </p:txBody>
      </p:sp>
    </p:spTree>
    <p:extLst>
      <p:ext uri="{BB962C8B-B14F-4D97-AF65-F5344CB8AC3E}">
        <p14:creationId xmlns:p14="http://schemas.microsoft.com/office/powerpoint/2010/main" val="5699712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F72BA41-EC5B-4197-BCC8-0FD2E523CD7A}" type="datetimeFigureOut">
              <a:rPr lang="en-US" smtClean="0"/>
              <a:t>12/15/2023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E15108C-154A-4A5A-9C05-91A49A422BA7}" type="slidenum">
              <a:rPr lang="en-US" smtClean="0"/>
              <a:t>‹#›</a:t>
            </a:fld>
            <a:endParaRPr lang="en-US"/>
          </a:p>
        </p:txBody>
      </p:sp>
    </p:spTree>
    <p:extLst>
      <p:ext uri="{BB962C8B-B14F-4D97-AF65-F5344CB8AC3E}">
        <p14:creationId xmlns:p14="http://schemas.microsoft.com/office/powerpoint/2010/main" val="41163520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8F72BA41-EC5B-4197-BCC8-0FD2E523CD7A}" type="datetimeFigureOut">
              <a:rPr lang="en-US" smtClean="0"/>
              <a:t>12/15/2023</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BE15108C-154A-4A5A-9C05-91A49A422BA7}" type="slidenum">
              <a:rPr lang="en-US" smtClean="0"/>
              <a:t>‹#›</a:t>
            </a:fld>
            <a:endParaRPr lang="en-US"/>
          </a:p>
        </p:txBody>
      </p:sp>
    </p:spTree>
    <p:extLst>
      <p:ext uri="{BB962C8B-B14F-4D97-AF65-F5344CB8AC3E}">
        <p14:creationId xmlns:p14="http://schemas.microsoft.com/office/powerpoint/2010/main" val="31141046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8F72BA41-EC5B-4197-BCC8-0FD2E523CD7A}" type="datetimeFigureOut">
              <a:rPr lang="en-US" smtClean="0"/>
              <a:t>12/15/2023</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BE15108C-154A-4A5A-9C05-91A49A422BA7}" type="slidenum">
              <a:rPr lang="en-US" smtClean="0"/>
              <a:t>‹#›</a:t>
            </a:fld>
            <a:endParaRPr lang="en-US"/>
          </a:p>
        </p:txBody>
      </p:sp>
    </p:spTree>
    <p:extLst>
      <p:ext uri="{BB962C8B-B14F-4D97-AF65-F5344CB8AC3E}">
        <p14:creationId xmlns:p14="http://schemas.microsoft.com/office/powerpoint/2010/main" val="42636857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F72BA41-EC5B-4197-BCC8-0FD2E523CD7A}" type="datetimeFigureOut">
              <a:rPr lang="en-US" smtClean="0"/>
              <a:t>12/15/2023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E15108C-154A-4A5A-9C05-91A49A422BA7}" type="slidenum">
              <a:rPr lang="en-US" smtClean="0"/>
              <a:t>‹#›</a:t>
            </a:fld>
            <a:endParaRPr lang="en-US"/>
          </a:p>
        </p:txBody>
      </p:sp>
    </p:spTree>
    <p:extLst>
      <p:ext uri="{BB962C8B-B14F-4D97-AF65-F5344CB8AC3E}">
        <p14:creationId xmlns:p14="http://schemas.microsoft.com/office/powerpoint/2010/main" val="15030278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8F72BA41-EC5B-4197-BCC8-0FD2E523CD7A}" type="datetimeFigureOut">
              <a:rPr lang="en-US" smtClean="0"/>
              <a:pPr/>
              <a:t>12/15/2023</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BE15108C-154A-4A5A-9C05-91A49A422BA7}" type="slidenum">
              <a:rPr lang="en-US" smtClean="0"/>
              <a:pPr/>
              <a:t>‹#›</a:t>
            </a:fld>
            <a:endParaRPr 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78049059"/>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hyperlink" Target="https://www.browserstack.com/guide/testng-annotations-in-selenium"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5ED4904-6F7C-F6F2-0B08-D055C2579460}"/>
              </a:ext>
            </a:extLst>
          </p:cNvPr>
          <p:cNvSpPr>
            <a:spLocks noGrp="1"/>
          </p:cNvSpPr>
          <p:nvPr>
            <p:ph type="ctrTitle"/>
          </p:nvPr>
        </p:nvSpPr>
        <p:spPr>
          <a:xfrm>
            <a:off x="1058064" y="431100"/>
            <a:ext cx="6368142" cy="1450757"/>
          </a:xfrm>
        </p:spPr>
        <p:txBody>
          <a:bodyPr vert="horz" lIns="91440" tIns="45720" rIns="91440" bIns="45720" rtlCol="0" anchor="b">
            <a:normAutofit/>
          </a:bodyPr>
          <a:lstStyle/>
          <a:p>
            <a:r>
              <a:rPr lang="en-US" sz="4400" kern="1200" spc="-50" baseline="0" dirty="0">
                <a:solidFill>
                  <a:schemeClr val="tx1">
                    <a:lumMod val="75000"/>
                    <a:lumOff val="25000"/>
                  </a:schemeClr>
                </a:solidFill>
                <a:latin typeface="Aptos Narrow" panose="020B0004020202020204" pitchFamily="34" charset="0"/>
              </a:rPr>
              <a:t>DIGITAL BANK DEMO APPLICATION  </a:t>
            </a:r>
          </a:p>
        </p:txBody>
      </p:sp>
      <p:sp>
        <p:nvSpPr>
          <p:cNvPr id="3" name="Subtitle 2">
            <a:extLst>
              <a:ext uri="{FF2B5EF4-FFF2-40B4-BE49-F238E27FC236}">
                <a16:creationId xmlns:a16="http://schemas.microsoft.com/office/drawing/2014/main" xmlns="" id="{8CF70616-7EE2-E2FE-42A8-8A95EF133301}"/>
              </a:ext>
            </a:extLst>
          </p:cNvPr>
          <p:cNvSpPr>
            <a:spLocks noGrp="1"/>
          </p:cNvSpPr>
          <p:nvPr>
            <p:ph type="subTitle" idx="1"/>
          </p:nvPr>
        </p:nvSpPr>
        <p:spPr>
          <a:xfrm>
            <a:off x="1058064" y="2373640"/>
            <a:ext cx="8371322" cy="3670180"/>
          </a:xfrm>
        </p:spPr>
        <p:txBody>
          <a:bodyPr vert="horz" lIns="0" tIns="45720" rIns="0" bIns="45720" rtlCol="0">
            <a:normAutofit fontScale="85000" lnSpcReduction="20000"/>
          </a:bodyPr>
          <a:lstStyle/>
          <a:p>
            <a:pPr indent="-228600">
              <a:buFont typeface="Calibri" panose="020F0502020204030204" pitchFamily="34" charset="0"/>
              <a:buChar char="§"/>
            </a:pPr>
            <a:r>
              <a:rPr lang="en-US" sz="1300" b="1" dirty="0">
                <a:solidFill>
                  <a:srgbClr val="FF0000"/>
                </a:solidFill>
                <a:latin typeface="+mn-lt"/>
              </a:rPr>
              <a:t>    NAMES</a:t>
            </a:r>
            <a:r>
              <a:rPr lang="en-US" sz="1300" dirty="0">
                <a:solidFill>
                  <a:schemeClr val="tx1">
                    <a:lumMod val="75000"/>
                    <a:lumOff val="25000"/>
                  </a:schemeClr>
                </a:solidFill>
                <a:latin typeface="+mn-lt"/>
              </a:rPr>
              <a:t>                                                                </a:t>
            </a:r>
            <a:r>
              <a:rPr lang="en-US" sz="1300" b="1" dirty="0">
                <a:solidFill>
                  <a:srgbClr val="00B0F0"/>
                </a:solidFill>
                <a:latin typeface="+mn-lt"/>
              </a:rPr>
              <a:t>EMPLOYEE_ID</a:t>
            </a:r>
          </a:p>
          <a:p>
            <a:pPr indent="-228600">
              <a:buFont typeface="Calibri" panose="020F0502020204030204" pitchFamily="34" charset="0"/>
              <a:buChar char="§"/>
            </a:pPr>
            <a:r>
              <a:rPr lang="en-US" sz="1400" dirty="0">
                <a:solidFill>
                  <a:schemeClr val="tx1">
                    <a:lumMod val="75000"/>
                    <a:lumOff val="25000"/>
                  </a:schemeClr>
                </a:solidFill>
                <a:latin typeface="+mn-lt"/>
              </a:rPr>
              <a:t>RISHIKESH X                                                           2576444</a:t>
            </a:r>
          </a:p>
          <a:p>
            <a:pPr indent="-228600">
              <a:buFont typeface="Calibri" panose="020F0502020204030204" pitchFamily="34" charset="0"/>
              <a:buChar char="§"/>
            </a:pPr>
            <a:r>
              <a:rPr lang="en-US" sz="1400" dirty="0">
                <a:solidFill>
                  <a:schemeClr val="tx1">
                    <a:lumMod val="75000"/>
                    <a:lumOff val="25000"/>
                  </a:schemeClr>
                </a:solidFill>
                <a:latin typeface="+mn-lt"/>
              </a:rPr>
              <a:t>VAIBHAV KUMAR                                                     2575699</a:t>
            </a:r>
          </a:p>
          <a:p>
            <a:pPr indent="-228600">
              <a:buFont typeface="Calibri" panose="020F0502020204030204" pitchFamily="34" charset="0"/>
              <a:buChar char="§"/>
            </a:pPr>
            <a:r>
              <a:rPr lang="en-US" sz="1400" dirty="0">
                <a:solidFill>
                  <a:schemeClr val="tx1">
                    <a:lumMod val="75000"/>
                    <a:lumOff val="25000"/>
                  </a:schemeClr>
                </a:solidFill>
                <a:latin typeface="+mn-lt"/>
              </a:rPr>
              <a:t>PRUTHVISHREE S K                                                  2576992</a:t>
            </a:r>
          </a:p>
          <a:p>
            <a:pPr indent="-228600">
              <a:buFont typeface="Calibri" panose="020F0502020204030204" pitchFamily="34" charset="0"/>
              <a:buChar char="§"/>
            </a:pPr>
            <a:r>
              <a:rPr lang="en-US" sz="1400" dirty="0">
                <a:solidFill>
                  <a:schemeClr val="tx1">
                    <a:lumMod val="75000"/>
                    <a:lumOff val="25000"/>
                  </a:schemeClr>
                </a:solidFill>
                <a:latin typeface="+mn-lt"/>
              </a:rPr>
              <a:t>ASHUTOSH JHA                                                       2575882</a:t>
            </a:r>
          </a:p>
          <a:p>
            <a:pPr indent="-228600">
              <a:buFont typeface="Calibri" panose="020F0502020204030204" pitchFamily="34" charset="0"/>
              <a:buChar char="§"/>
            </a:pPr>
            <a:r>
              <a:rPr lang="en-US" sz="1400" dirty="0">
                <a:solidFill>
                  <a:schemeClr val="tx1">
                    <a:lumMod val="75000"/>
                    <a:lumOff val="25000"/>
                  </a:schemeClr>
                </a:solidFill>
                <a:latin typeface="+mn-lt"/>
              </a:rPr>
              <a:t>M NAVEEN KUMAR                                                  2575839</a:t>
            </a:r>
          </a:p>
          <a:p>
            <a:pPr indent="-228600">
              <a:buFont typeface="Calibri" panose="020F0502020204030204" pitchFamily="34" charset="0"/>
              <a:buChar char="§"/>
            </a:pPr>
            <a:r>
              <a:rPr lang="en-US" sz="1400" dirty="0">
                <a:solidFill>
                  <a:schemeClr val="tx1">
                    <a:lumMod val="75000"/>
                    <a:lumOff val="25000"/>
                  </a:schemeClr>
                </a:solidFill>
                <a:latin typeface="+mn-lt"/>
              </a:rPr>
              <a:t>BANDARU SANDHYA RANI                                        2575542</a:t>
            </a:r>
          </a:p>
          <a:p>
            <a:pPr indent="-228600">
              <a:buFont typeface="Calibri" panose="020F0502020204030204" pitchFamily="34" charset="0"/>
              <a:buChar char="§"/>
            </a:pPr>
            <a:r>
              <a:rPr lang="en-US" sz="1400" dirty="0">
                <a:solidFill>
                  <a:schemeClr val="tx1">
                    <a:lumMod val="75000"/>
                    <a:lumOff val="25000"/>
                  </a:schemeClr>
                </a:solidFill>
                <a:latin typeface="+mn-lt"/>
              </a:rPr>
              <a:t>MUKUL PARMAR                                                     2576094</a:t>
            </a:r>
          </a:p>
          <a:p>
            <a:pPr indent="-228600">
              <a:buFont typeface="Calibri" panose="020F0502020204030204" pitchFamily="34" charset="0"/>
              <a:buChar char="§"/>
            </a:pPr>
            <a:r>
              <a:rPr lang="en-US" sz="1400" dirty="0">
                <a:solidFill>
                  <a:schemeClr val="tx1">
                    <a:lumMod val="75000"/>
                    <a:lumOff val="25000"/>
                  </a:schemeClr>
                </a:solidFill>
                <a:latin typeface="+mn-lt"/>
              </a:rPr>
              <a:t>BONDILI SHRIYA SINGH THAKUR                               2577118</a:t>
            </a:r>
          </a:p>
          <a:p>
            <a:pPr indent="-228600">
              <a:buFont typeface="Calibri" panose="020F0502020204030204" pitchFamily="34" charset="0"/>
              <a:buChar char="§"/>
            </a:pPr>
            <a:r>
              <a:rPr lang="en-US" sz="1400" dirty="0">
                <a:solidFill>
                  <a:schemeClr val="tx1">
                    <a:lumMod val="75000"/>
                    <a:lumOff val="25000"/>
                  </a:schemeClr>
                </a:solidFill>
                <a:latin typeface="+mn-lt"/>
              </a:rPr>
              <a:t>KASANI APARNA                                                     2576331</a:t>
            </a:r>
          </a:p>
          <a:p>
            <a:pPr indent="-228600">
              <a:buFont typeface="Calibri" panose="020F0502020204030204" pitchFamily="34" charset="0"/>
              <a:buChar char="§"/>
            </a:pPr>
            <a:endParaRPr lang="en-US" sz="1300" dirty="0">
              <a:solidFill>
                <a:schemeClr val="tx1">
                  <a:lumMod val="75000"/>
                  <a:lumOff val="25000"/>
                </a:schemeClr>
              </a:solidFill>
              <a:latin typeface="+mn-lt"/>
            </a:endParaRPr>
          </a:p>
          <a:p>
            <a:pPr indent="-228600">
              <a:buFont typeface="Calibri" panose="020F0502020204030204" pitchFamily="34" charset="0"/>
              <a:buChar char="§"/>
            </a:pPr>
            <a:r>
              <a:rPr lang="en-US" sz="1300" dirty="0">
                <a:solidFill>
                  <a:schemeClr val="tx1">
                    <a:lumMod val="75000"/>
                    <a:lumOff val="25000"/>
                  </a:schemeClr>
                </a:solidFill>
                <a:latin typeface="+mn-lt"/>
              </a:rPr>
              <a:t>                                                                                                                         </a:t>
            </a:r>
            <a:r>
              <a:rPr lang="en-US" sz="1300" b="1" dirty="0">
                <a:solidFill>
                  <a:srgbClr val="7030A0"/>
                </a:solidFill>
                <a:latin typeface="Segoe UI Black" panose="020B0A02040204020203" pitchFamily="34" charset="0"/>
                <a:ea typeface="Segoe UI Black" panose="020B0A02040204020203" pitchFamily="34" charset="0"/>
              </a:rPr>
              <a:t>~GROUP II</a:t>
            </a:r>
          </a:p>
          <a:p>
            <a:pPr indent="-228600">
              <a:buFont typeface="Calibri" panose="020F0502020204030204" pitchFamily="34" charset="0"/>
              <a:buChar char="§"/>
            </a:pPr>
            <a:endParaRPr lang="en-US" sz="1300" dirty="0">
              <a:solidFill>
                <a:schemeClr val="tx1">
                  <a:lumMod val="75000"/>
                  <a:lumOff val="25000"/>
                </a:schemeClr>
              </a:solidFill>
              <a:latin typeface="+mn-lt"/>
            </a:endParaRPr>
          </a:p>
        </p:txBody>
      </p:sp>
    </p:spTree>
    <p:extLst>
      <p:ext uri="{BB962C8B-B14F-4D97-AF65-F5344CB8AC3E}">
        <p14:creationId xmlns:p14="http://schemas.microsoft.com/office/powerpoint/2010/main" val="16398802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D8D9537-586D-DB2A-EC1C-E5E40C7A9967}"/>
              </a:ext>
            </a:extLst>
          </p:cNvPr>
          <p:cNvSpPr>
            <a:spLocks noGrp="1"/>
          </p:cNvSpPr>
          <p:nvPr>
            <p:ph type="title"/>
          </p:nvPr>
        </p:nvSpPr>
        <p:spPr>
          <a:xfrm>
            <a:off x="1228221" y="764006"/>
            <a:ext cx="8444939" cy="968542"/>
          </a:xfrm>
        </p:spPr>
        <p:txBody>
          <a:bodyPr vert="horz" lIns="91440" tIns="45720" rIns="91440" bIns="45720" rtlCol="0" anchor="b">
            <a:normAutofit/>
          </a:bodyPr>
          <a:lstStyle/>
          <a:p>
            <a:r>
              <a:rPr lang="en-US" sz="3200" b="1" dirty="0">
                <a:solidFill>
                  <a:schemeClr val="tx1">
                    <a:lumMod val="85000"/>
                    <a:lumOff val="15000"/>
                  </a:schemeClr>
                </a:solidFill>
              </a:rPr>
              <a:t>DIRECT PAYMENT INTO VISA</a:t>
            </a:r>
          </a:p>
        </p:txBody>
      </p:sp>
      <p:pic>
        <p:nvPicPr>
          <p:cNvPr id="5" name="Content Placeholder 4" descr="A screenshot of a computer&#10;&#10;Description automatically generated">
            <a:extLst>
              <a:ext uri="{FF2B5EF4-FFF2-40B4-BE49-F238E27FC236}">
                <a16:creationId xmlns:a16="http://schemas.microsoft.com/office/drawing/2014/main" xmlns="" id="{793BB804-5D4B-ABEF-9650-14C1730747D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28221" y="1840832"/>
            <a:ext cx="6650205" cy="4355431"/>
          </a:xfrm>
          <a:prstGeom prst="rect">
            <a:avLst/>
          </a:prstGeom>
        </p:spPr>
      </p:pic>
    </p:spTree>
    <p:extLst>
      <p:ext uri="{BB962C8B-B14F-4D97-AF65-F5344CB8AC3E}">
        <p14:creationId xmlns:p14="http://schemas.microsoft.com/office/powerpoint/2010/main" val="35645900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BF62759-FFE8-CE13-2FD6-DC72E8895F65}"/>
              </a:ext>
            </a:extLst>
          </p:cNvPr>
          <p:cNvSpPr>
            <a:spLocks noGrp="1"/>
          </p:cNvSpPr>
          <p:nvPr>
            <p:ph type="title"/>
          </p:nvPr>
        </p:nvSpPr>
        <p:spPr>
          <a:xfrm>
            <a:off x="1229561" y="761426"/>
            <a:ext cx="10909073" cy="1057655"/>
          </a:xfrm>
        </p:spPr>
        <p:txBody>
          <a:bodyPr vert="horz" lIns="91440" tIns="45720" rIns="91440" bIns="45720" rtlCol="0" anchor="b">
            <a:normAutofit/>
          </a:bodyPr>
          <a:lstStyle/>
          <a:p>
            <a:r>
              <a:rPr lang="en-US" sz="3200" b="1" dirty="0">
                <a:solidFill>
                  <a:schemeClr val="tx1">
                    <a:lumMod val="85000"/>
                    <a:lumOff val="15000"/>
                  </a:schemeClr>
                </a:solidFill>
              </a:rPr>
              <a:t>TRN NUMBER  - ON VIEW CHECKING ACCOUNT</a:t>
            </a:r>
          </a:p>
        </p:txBody>
      </p:sp>
      <p:pic>
        <p:nvPicPr>
          <p:cNvPr id="5" name="Content Placeholder 4" descr="A screenshot of a computer">
            <a:extLst>
              <a:ext uri="{FF2B5EF4-FFF2-40B4-BE49-F238E27FC236}">
                <a16:creationId xmlns:a16="http://schemas.microsoft.com/office/drawing/2014/main" xmlns="" id="{FDE8F627-FDC7-5821-97BA-AA49325D9667}"/>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0695" r="-1" b="4682"/>
          <a:stretch/>
        </p:blipFill>
        <p:spPr>
          <a:xfrm>
            <a:off x="1229561" y="2065822"/>
            <a:ext cx="9959807" cy="3899263"/>
          </a:xfrm>
          <a:prstGeom prst="rect">
            <a:avLst/>
          </a:prstGeom>
        </p:spPr>
      </p:pic>
    </p:spTree>
    <p:extLst>
      <p:ext uri="{BB962C8B-B14F-4D97-AF65-F5344CB8AC3E}">
        <p14:creationId xmlns:p14="http://schemas.microsoft.com/office/powerpoint/2010/main" val="8865770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8992C52-26F9-30B5-B09C-FC4268891247}"/>
              </a:ext>
            </a:extLst>
          </p:cNvPr>
          <p:cNvSpPr>
            <a:spLocks noGrp="1"/>
          </p:cNvSpPr>
          <p:nvPr>
            <p:ph type="title"/>
          </p:nvPr>
        </p:nvSpPr>
        <p:spPr>
          <a:xfrm>
            <a:off x="1064795" y="664029"/>
            <a:ext cx="10909073" cy="1057655"/>
          </a:xfrm>
        </p:spPr>
        <p:txBody>
          <a:bodyPr vert="horz" lIns="91440" tIns="45720" rIns="91440" bIns="45720" rtlCol="0" anchor="b">
            <a:normAutofit/>
          </a:bodyPr>
          <a:lstStyle/>
          <a:p>
            <a:r>
              <a:rPr lang="en-US" sz="3200" b="1" dirty="0">
                <a:solidFill>
                  <a:schemeClr val="tx1">
                    <a:lumMod val="85000"/>
                    <a:lumOff val="15000"/>
                  </a:schemeClr>
                </a:solidFill>
              </a:rPr>
              <a:t>TRN NUMBER - ON VIEW SAVING ACCOUNT</a:t>
            </a:r>
          </a:p>
        </p:txBody>
      </p:sp>
      <p:pic>
        <p:nvPicPr>
          <p:cNvPr id="5" name="Content Placeholder 4" descr="A screenshot of a computer&#10;&#10;Description automatically generated">
            <a:extLst>
              <a:ext uri="{FF2B5EF4-FFF2-40B4-BE49-F238E27FC236}">
                <a16:creationId xmlns:a16="http://schemas.microsoft.com/office/drawing/2014/main" xmlns="" id="{62B93ED1-9430-B258-EE0B-C76AE9F207A5}"/>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r="-1" b="20951"/>
          <a:stretch/>
        </p:blipFill>
        <p:spPr>
          <a:xfrm>
            <a:off x="1064795" y="2053790"/>
            <a:ext cx="10172700" cy="4043928"/>
          </a:xfrm>
          <a:prstGeom prst="rect">
            <a:avLst/>
          </a:prstGeom>
        </p:spPr>
      </p:pic>
    </p:spTree>
    <p:extLst>
      <p:ext uri="{BB962C8B-B14F-4D97-AF65-F5344CB8AC3E}">
        <p14:creationId xmlns:p14="http://schemas.microsoft.com/office/powerpoint/2010/main" val="28006547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F3DC8F0-C20F-3047-A990-56F07AB319CC}"/>
              </a:ext>
            </a:extLst>
          </p:cNvPr>
          <p:cNvSpPr>
            <a:spLocks noGrp="1"/>
          </p:cNvSpPr>
          <p:nvPr>
            <p:ph type="title"/>
          </p:nvPr>
        </p:nvSpPr>
        <p:spPr>
          <a:xfrm>
            <a:off x="1124952" y="341948"/>
            <a:ext cx="6368142" cy="1450757"/>
          </a:xfrm>
        </p:spPr>
        <p:txBody>
          <a:bodyPr>
            <a:normAutofit/>
          </a:bodyPr>
          <a:lstStyle/>
          <a:p>
            <a:r>
              <a:rPr lang="en-US" sz="3200" b="1" dirty="0"/>
              <a:t>TECHNOLOGIES USED</a:t>
            </a:r>
            <a:endParaRPr lang="en-IN" sz="3200" b="1" dirty="0"/>
          </a:p>
        </p:txBody>
      </p:sp>
      <p:sp>
        <p:nvSpPr>
          <p:cNvPr id="3" name="Content Placeholder 2">
            <a:extLst>
              <a:ext uri="{FF2B5EF4-FFF2-40B4-BE49-F238E27FC236}">
                <a16:creationId xmlns:a16="http://schemas.microsoft.com/office/drawing/2014/main" xmlns="" id="{E4A1E6D7-42F0-C759-276B-BE7BF5B07C25}"/>
              </a:ext>
            </a:extLst>
          </p:cNvPr>
          <p:cNvSpPr>
            <a:spLocks noGrp="1"/>
          </p:cNvSpPr>
          <p:nvPr>
            <p:ph idx="1"/>
          </p:nvPr>
        </p:nvSpPr>
        <p:spPr>
          <a:xfrm>
            <a:off x="4922923" y="1792705"/>
            <a:ext cx="6368142" cy="4223085"/>
          </a:xfrm>
        </p:spPr>
        <p:txBody>
          <a:bodyPr>
            <a:normAutofit lnSpcReduction="10000"/>
          </a:bodyPr>
          <a:lstStyle/>
          <a:p>
            <a:endParaRPr lang="en-US" dirty="0"/>
          </a:p>
          <a:p>
            <a:endParaRPr lang="en-IN" sz="3000" dirty="0"/>
          </a:p>
          <a:p>
            <a:pPr>
              <a:buFont typeface="Wingdings" panose="05000000000000000000" pitchFamily="2" charset="2"/>
              <a:buChar char="v"/>
            </a:pPr>
            <a:r>
              <a:rPr lang="en-IN" sz="3000" dirty="0"/>
              <a:t> Selenium WebDriver </a:t>
            </a:r>
          </a:p>
          <a:p>
            <a:pPr>
              <a:buFont typeface="Wingdings" panose="05000000000000000000" pitchFamily="2" charset="2"/>
              <a:buChar char="v"/>
            </a:pPr>
            <a:r>
              <a:rPr lang="en-IN" sz="3000" dirty="0"/>
              <a:t> TestNG – Listeners, Screenshots,             Assertions, Data Provider </a:t>
            </a:r>
          </a:p>
          <a:p>
            <a:pPr>
              <a:buFont typeface="Wingdings" panose="05000000000000000000" pitchFamily="2" charset="2"/>
              <a:buChar char="v"/>
            </a:pPr>
            <a:r>
              <a:rPr lang="en-IN" sz="3000" dirty="0"/>
              <a:t> Cucumber-Java </a:t>
            </a:r>
          </a:p>
          <a:p>
            <a:pPr>
              <a:buFont typeface="Wingdings" panose="05000000000000000000" pitchFamily="2" charset="2"/>
              <a:buChar char="v"/>
            </a:pPr>
            <a:r>
              <a:rPr lang="en-IN" sz="3000" dirty="0"/>
              <a:t> Log4j</a:t>
            </a:r>
          </a:p>
          <a:p>
            <a:pPr>
              <a:buFont typeface="Wingdings" panose="05000000000000000000" pitchFamily="2" charset="2"/>
              <a:buChar char="v"/>
            </a:pPr>
            <a:r>
              <a:rPr lang="en-IN" sz="3000" dirty="0"/>
              <a:t> Jira</a:t>
            </a:r>
          </a:p>
        </p:txBody>
      </p:sp>
      <p:pic>
        <p:nvPicPr>
          <p:cNvPr id="5" name="Picture 4" descr="Sphere of mesh and nodes">
            <a:extLst>
              <a:ext uri="{FF2B5EF4-FFF2-40B4-BE49-F238E27FC236}">
                <a16:creationId xmlns:a16="http://schemas.microsoft.com/office/drawing/2014/main" xmlns="" id="{83D15D39-F0E8-FA39-0535-EF4A6EB566C5}"/>
              </a:ext>
            </a:extLst>
          </p:cNvPr>
          <p:cNvPicPr>
            <a:picLocks noChangeAspect="1"/>
          </p:cNvPicPr>
          <p:nvPr/>
        </p:nvPicPr>
        <p:blipFill rotWithShape="1">
          <a:blip r:embed="rId2"/>
          <a:srcRect l="40091" r="9098" b="-2"/>
          <a:stretch/>
        </p:blipFill>
        <p:spPr>
          <a:xfrm>
            <a:off x="1124952" y="1792705"/>
            <a:ext cx="3529343" cy="4475748"/>
          </a:xfrm>
          <a:prstGeom prst="rect">
            <a:avLst/>
          </a:prstGeom>
        </p:spPr>
      </p:pic>
    </p:spTree>
    <p:extLst>
      <p:ext uri="{BB962C8B-B14F-4D97-AF65-F5344CB8AC3E}">
        <p14:creationId xmlns:p14="http://schemas.microsoft.com/office/powerpoint/2010/main" val="38964241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C0FF18B-0475-B1DB-AB95-CE8F837F5FD8}"/>
              </a:ext>
            </a:extLst>
          </p:cNvPr>
          <p:cNvSpPr>
            <a:spLocks noGrp="1"/>
          </p:cNvSpPr>
          <p:nvPr>
            <p:ph type="title"/>
          </p:nvPr>
        </p:nvSpPr>
        <p:spPr>
          <a:xfrm>
            <a:off x="1097280" y="340745"/>
            <a:ext cx="10058400" cy="1450757"/>
          </a:xfrm>
        </p:spPr>
        <p:txBody>
          <a:bodyPr>
            <a:normAutofit/>
          </a:bodyPr>
          <a:lstStyle/>
          <a:p>
            <a:r>
              <a:rPr lang="en-US" sz="3200" b="1" dirty="0"/>
              <a:t>SELENIUM WEBDRIVER</a:t>
            </a:r>
            <a:endParaRPr lang="en-IN" sz="3200" b="1" dirty="0"/>
          </a:p>
        </p:txBody>
      </p:sp>
      <p:sp>
        <p:nvSpPr>
          <p:cNvPr id="3" name="Content Placeholder 2">
            <a:extLst>
              <a:ext uri="{FF2B5EF4-FFF2-40B4-BE49-F238E27FC236}">
                <a16:creationId xmlns:a16="http://schemas.microsoft.com/office/drawing/2014/main" xmlns="" id="{86882768-8619-ECB0-82DE-4C0F916F78BC}"/>
              </a:ext>
            </a:extLst>
          </p:cNvPr>
          <p:cNvSpPr>
            <a:spLocks noGrp="1"/>
          </p:cNvSpPr>
          <p:nvPr>
            <p:ph idx="1"/>
          </p:nvPr>
        </p:nvSpPr>
        <p:spPr>
          <a:xfrm>
            <a:off x="1151423" y="2002143"/>
            <a:ext cx="10058400" cy="4182087"/>
          </a:xfrm>
        </p:spPr>
        <p:txBody>
          <a:bodyPr>
            <a:normAutofit fontScale="32500" lnSpcReduction="20000"/>
          </a:bodyPr>
          <a:lstStyle/>
          <a:p>
            <a:pPr marL="0" indent="0">
              <a:buNone/>
            </a:pPr>
            <a:r>
              <a:rPr lang="en-US" sz="4500" dirty="0"/>
              <a:t>Selenium WebDriver tool is used to automate web application to verify that it works as expected. </a:t>
            </a:r>
          </a:p>
          <a:p>
            <a:pPr marL="0" indent="0">
              <a:buNone/>
            </a:pPr>
            <a:r>
              <a:rPr lang="en-US" sz="4500" dirty="0"/>
              <a:t>It support many browser such as Firefox, Chrome, and Safari. However, using the Selenium WebDriver, we can automate testing for web applications only.</a:t>
            </a:r>
          </a:p>
          <a:p>
            <a:pPr marL="0" indent="0">
              <a:buNone/>
            </a:pPr>
            <a:r>
              <a:rPr lang="en-US" sz="4500" b="1" dirty="0"/>
              <a:t>WebDriver Methods </a:t>
            </a:r>
            <a:r>
              <a:rPr lang="en-US" sz="4500" dirty="0"/>
              <a:t>: WebDriver provides a set of methods to interact with web elements and control browser behavior. Some common WebDriver methods include:</a:t>
            </a:r>
          </a:p>
          <a:p>
            <a:pPr marL="0" indent="0">
              <a:buNone/>
            </a:pPr>
            <a:r>
              <a:rPr lang="en-US" sz="4500" dirty="0"/>
              <a:t> </a:t>
            </a:r>
          </a:p>
          <a:p>
            <a:pPr marL="514350" indent="-514350">
              <a:buFont typeface="+mj-lt"/>
              <a:buAutoNum type="arabicPeriod"/>
            </a:pPr>
            <a:r>
              <a:rPr lang="en-US" sz="4500" dirty="0"/>
              <a:t> get(String </a:t>
            </a:r>
            <a:r>
              <a:rPr lang="en-US" sz="4500" dirty="0" err="1"/>
              <a:t>Url</a:t>
            </a:r>
            <a:r>
              <a:rPr lang="en-US" sz="4500" dirty="0"/>
              <a:t>)</a:t>
            </a:r>
          </a:p>
          <a:p>
            <a:pPr marL="514350" indent="-514350">
              <a:buFont typeface="+mj-lt"/>
              <a:buAutoNum type="arabicPeriod"/>
            </a:pPr>
            <a:r>
              <a:rPr lang="en-US" sz="4500" dirty="0"/>
              <a:t> </a:t>
            </a:r>
            <a:r>
              <a:rPr lang="en-US" sz="4500" dirty="0" err="1"/>
              <a:t>findElement</a:t>
            </a:r>
            <a:r>
              <a:rPr lang="en-US" sz="4500" dirty="0"/>
              <a:t>(By locator)</a:t>
            </a:r>
          </a:p>
          <a:p>
            <a:pPr marL="514350" indent="-514350">
              <a:buFont typeface="+mj-lt"/>
              <a:buAutoNum type="arabicPeriod"/>
            </a:pPr>
            <a:r>
              <a:rPr lang="en-US" sz="4500" dirty="0"/>
              <a:t>@findBy--pagefactory</a:t>
            </a:r>
          </a:p>
          <a:p>
            <a:pPr marL="514350" indent="-514350">
              <a:buFont typeface="+mj-lt"/>
              <a:buAutoNum type="arabicPeriod"/>
            </a:pPr>
            <a:r>
              <a:rPr lang="en-US" sz="4500" dirty="0"/>
              <a:t> click()</a:t>
            </a:r>
          </a:p>
          <a:p>
            <a:pPr marL="514350" indent="-514350">
              <a:buFont typeface="+mj-lt"/>
              <a:buAutoNum type="arabicPeriod"/>
            </a:pPr>
            <a:r>
              <a:rPr lang="en-US" sz="4500" dirty="0"/>
              <a:t>sendKeys()</a:t>
            </a:r>
          </a:p>
          <a:p>
            <a:pPr marL="514350" indent="-514350">
              <a:buFont typeface="+mj-lt"/>
              <a:buAutoNum type="arabicPeriod"/>
            </a:pPr>
            <a:r>
              <a:rPr lang="en-US" sz="4500" dirty="0"/>
              <a:t>getText()</a:t>
            </a:r>
          </a:p>
          <a:p>
            <a:r>
              <a:rPr lang="en-US" sz="2800" dirty="0"/>
              <a:t> </a:t>
            </a:r>
          </a:p>
          <a:p>
            <a:endParaRPr lang="en-US" sz="2800" dirty="0"/>
          </a:p>
          <a:p>
            <a:pPr marL="0" indent="0">
              <a:buNone/>
            </a:pPr>
            <a:endParaRPr lang="en-IN" dirty="0"/>
          </a:p>
        </p:txBody>
      </p:sp>
    </p:spTree>
    <p:extLst>
      <p:ext uri="{BB962C8B-B14F-4D97-AF65-F5344CB8AC3E}">
        <p14:creationId xmlns:p14="http://schemas.microsoft.com/office/powerpoint/2010/main" val="14022027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7975756-DFFA-E127-154B-AB9DCA465C00}"/>
              </a:ext>
            </a:extLst>
          </p:cNvPr>
          <p:cNvSpPr>
            <a:spLocks noGrp="1"/>
          </p:cNvSpPr>
          <p:nvPr>
            <p:ph type="title"/>
          </p:nvPr>
        </p:nvSpPr>
        <p:spPr>
          <a:xfrm>
            <a:off x="1097280" y="322698"/>
            <a:ext cx="10058400" cy="1450757"/>
          </a:xfrm>
        </p:spPr>
        <p:txBody>
          <a:bodyPr>
            <a:normAutofit/>
          </a:bodyPr>
          <a:lstStyle/>
          <a:p>
            <a:r>
              <a:rPr lang="en-US" sz="3200" b="1" dirty="0"/>
              <a:t>SELENIUM WEBDRIVER</a:t>
            </a:r>
            <a:endParaRPr lang="en-IN" sz="3200" b="1" dirty="0"/>
          </a:p>
        </p:txBody>
      </p:sp>
      <p:sp>
        <p:nvSpPr>
          <p:cNvPr id="3" name="Content Placeholder 2">
            <a:extLst>
              <a:ext uri="{FF2B5EF4-FFF2-40B4-BE49-F238E27FC236}">
                <a16:creationId xmlns:a16="http://schemas.microsoft.com/office/drawing/2014/main" xmlns="" id="{9E134DA9-81F7-7596-6E8C-14386FBEFCEC}"/>
              </a:ext>
            </a:extLst>
          </p:cNvPr>
          <p:cNvSpPr>
            <a:spLocks noGrp="1"/>
          </p:cNvSpPr>
          <p:nvPr>
            <p:ph idx="1"/>
          </p:nvPr>
        </p:nvSpPr>
        <p:spPr/>
        <p:txBody>
          <a:bodyPr>
            <a:normAutofit fontScale="70000" lnSpcReduction="20000"/>
          </a:bodyPr>
          <a:lstStyle/>
          <a:p>
            <a:r>
              <a:rPr lang="en-US" sz="3100" b="1" dirty="0"/>
              <a:t>LOCATORS: </a:t>
            </a:r>
          </a:p>
          <a:p>
            <a:pPr marL="0" indent="0">
              <a:buNone/>
            </a:pPr>
            <a:r>
              <a:rPr lang="en-US" sz="2600" dirty="0"/>
              <a:t>Locators are used to identify and locate the  web elements on a web page. Selenium  WebDriver supports various locator strategies.</a:t>
            </a:r>
          </a:p>
          <a:p>
            <a:pPr marL="0" indent="0">
              <a:buNone/>
            </a:pPr>
            <a:r>
              <a:rPr lang="en-US" sz="2600" b="1" dirty="0"/>
              <a:t>Types of Locators:</a:t>
            </a:r>
          </a:p>
          <a:p>
            <a:pPr>
              <a:buFont typeface="Arial" panose="020B0604020202020204" pitchFamily="34" charset="0"/>
              <a:buChar char="•"/>
            </a:pPr>
            <a:r>
              <a:rPr lang="en-US" sz="2600" dirty="0"/>
              <a:t>  ID</a:t>
            </a:r>
          </a:p>
          <a:p>
            <a:pPr>
              <a:buFont typeface="Arial" panose="020B0604020202020204" pitchFamily="34" charset="0"/>
              <a:buChar char="•"/>
            </a:pPr>
            <a:r>
              <a:rPr lang="en-US" sz="2600" dirty="0"/>
              <a:t> Name</a:t>
            </a:r>
          </a:p>
          <a:p>
            <a:pPr>
              <a:buFont typeface="Arial" panose="020B0604020202020204" pitchFamily="34" charset="0"/>
              <a:buChar char="•"/>
            </a:pPr>
            <a:r>
              <a:rPr lang="en-US" sz="2600" dirty="0"/>
              <a:t> Class Name</a:t>
            </a:r>
          </a:p>
          <a:p>
            <a:pPr>
              <a:buFont typeface="Arial" panose="020B0604020202020204" pitchFamily="34" charset="0"/>
              <a:buChar char="•"/>
            </a:pPr>
            <a:r>
              <a:rPr lang="en-US" sz="2600" dirty="0"/>
              <a:t> Tag Name</a:t>
            </a:r>
          </a:p>
          <a:p>
            <a:pPr>
              <a:buFont typeface="Arial" panose="020B0604020202020204" pitchFamily="34" charset="0"/>
              <a:buChar char="•"/>
            </a:pPr>
            <a:r>
              <a:rPr lang="en-US" sz="2600" dirty="0"/>
              <a:t> Xpath</a:t>
            </a:r>
          </a:p>
          <a:p>
            <a:pPr>
              <a:buFont typeface="Arial" panose="020B0604020202020204" pitchFamily="34" charset="0"/>
              <a:buChar char="•"/>
            </a:pPr>
            <a:r>
              <a:rPr lang="en-US" sz="2600" dirty="0"/>
              <a:t> CSS</a:t>
            </a:r>
          </a:p>
          <a:p>
            <a:pPr>
              <a:buFont typeface="Arial" panose="020B0604020202020204" pitchFamily="34" charset="0"/>
              <a:buChar char="•"/>
            </a:pPr>
            <a:r>
              <a:rPr lang="en-US" sz="2600" dirty="0"/>
              <a:t> Selector</a:t>
            </a:r>
            <a:endParaRPr lang="en-IN" sz="2600" dirty="0"/>
          </a:p>
        </p:txBody>
      </p:sp>
    </p:spTree>
    <p:extLst>
      <p:ext uri="{BB962C8B-B14F-4D97-AF65-F5344CB8AC3E}">
        <p14:creationId xmlns:p14="http://schemas.microsoft.com/office/powerpoint/2010/main" val="14607615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D1186AD-2471-0F58-873E-7718730487A6}"/>
              </a:ext>
            </a:extLst>
          </p:cNvPr>
          <p:cNvSpPr>
            <a:spLocks noGrp="1"/>
          </p:cNvSpPr>
          <p:nvPr>
            <p:ph type="title"/>
          </p:nvPr>
        </p:nvSpPr>
        <p:spPr/>
        <p:txBody>
          <a:bodyPr>
            <a:normAutofit/>
          </a:bodyPr>
          <a:lstStyle/>
          <a:p>
            <a:r>
              <a:rPr lang="en-US" sz="3600" b="1" dirty="0"/>
              <a:t>TESTNG LISTENERS </a:t>
            </a:r>
            <a:endParaRPr lang="en-IN" sz="3600" b="1" dirty="0"/>
          </a:p>
        </p:txBody>
      </p:sp>
      <p:sp>
        <p:nvSpPr>
          <p:cNvPr id="3" name="Content Placeholder 2">
            <a:extLst>
              <a:ext uri="{FF2B5EF4-FFF2-40B4-BE49-F238E27FC236}">
                <a16:creationId xmlns:a16="http://schemas.microsoft.com/office/drawing/2014/main" xmlns="" id="{0416CFF7-E77C-A0FD-E339-6E8CB92CBBF0}"/>
              </a:ext>
            </a:extLst>
          </p:cNvPr>
          <p:cNvSpPr>
            <a:spLocks noGrp="1"/>
          </p:cNvSpPr>
          <p:nvPr>
            <p:ph idx="1"/>
          </p:nvPr>
        </p:nvSpPr>
        <p:spPr/>
        <p:txBody>
          <a:bodyPr/>
          <a:lstStyle/>
          <a:p>
            <a:pPr>
              <a:buFont typeface="Arial" panose="020B0604020202020204" pitchFamily="34" charset="0"/>
              <a:buChar char="•"/>
            </a:pPr>
            <a:r>
              <a:rPr lang="en-IN" dirty="0"/>
              <a:t> TestNG provides the @Listeners annotation which listens to every event that occurs in a selenium code. Listeners are activated either before the test or after the test case. It is an interface that modifies the TestNG behaviour.</a:t>
            </a:r>
          </a:p>
          <a:p>
            <a:pPr>
              <a:buFont typeface="Arial" panose="020B0604020202020204" pitchFamily="34" charset="0"/>
              <a:buChar char="•"/>
            </a:pPr>
            <a:r>
              <a:rPr lang="en-IN" dirty="0"/>
              <a:t> There are many types of listeners which allows you to change the TestNG’s behaviour.</a:t>
            </a:r>
          </a:p>
          <a:p>
            <a:pPr>
              <a:lnSpc>
                <a:spcPct val="107000"/>
              </a:lnSpc>
              <a:spcAft>
                <a:spcPts val="800"/>
              </a:spcAft>
              <a:buFont typeface="Arial" panose="020B0604020202020204" pitchFamily="34" charset="0"/>
              <a:buChar char="•"/>
            </a:pPr>
            <a:r>
              <a:rPr lang="en-IN" sz="1800" dirty="0">
                <a:solidFill>
                  <a:srgbClr val="222222"/>
                </a:solidFill>
                <a:effectLst/>
                <a:latin typeface="Arial" panose="020B0604020202020204" pitchFamily="34" charset="0"/>
                <a:ea typeface="Times New Roman" panose="02020603050405020304" pitchFamily="18" charset="0"/>
                <a:cs typeface="Times New Roman" panose="02020603050405020304" pitchFamily="18" charset="0"/>
              </a:rPr>
              <a:t> Below are the few TestNG listeners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mj-lt"/>
              <a:buAutoNum type="arabicPeriod"/>
              <a:tabLst>
                <a:tab pos="457200" algn="l"/>
              </a:tabLst>
            </a:pPr>
            <a:r>
              <a:rPr lang="en-IN" sz="1800" dirty="0">
                <a:solidFill>
                  <a:srgbClr val="222222"/>
                </a:solidFill>
                <a:effectLst/>
                <a:latin typeface="Arial" panose="020B0604020202020204" pitchFamily="34" charset="0"/>
                <a:ea typeface="Times New Roman" panose="02020603050405020304" pitchFamily="18" charset="0"/>
                <a:cs typeface="Times New Roman" panose="02020603050405020304" pitchFamily="18" charset="0"/>
              </a:rPr>
              <a:t>IExecutionListener,</a:t>
            </a:r>
            <a:endParaRPr lang="en-IN" sz="1800" dirty="0">
              <a:solidFill>
                <a:srgbClr val="222222"/>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mj-lt"/>
              <a:buAutoNum type="arabicPeriod"/>
              <a:tabLst>
                <a:tab pos="457200" algn="l"/>
              </a:tabLst>
            </a:pPr>
            <a:r>
              <a:rPr lang="en-IN" sz="1800" dirty="0">
                <a:solidFill>
                  <a:srgbClr val="222222"/>
                </a:solidFill>
                <a:effectLst/>
                <a:latin typeface="Arial" panose="020B0604020202020204" pitchFamily="34" charset="0"/>
                <a:ea typeface="Times New Roman" panose="02020603050405020304" pitchFamily="18" charset="0"/>
                <a:cs typeface="Times New Roman" panose="02020603050405020304" pitchFamily="18" charset="0"/>
              </a:rPr>
              <a:t>ISuiteListener,</a:t>
            </a:r>
            <a:endParaRPr lang="en-IN" sz="1800" dirty="0">
              <a:solidFill>
                <a:srgbClr val="222222"/>
              </a:solidFill>
              <a:effectLst/>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mj-lt"/>
              <a:buAutoNum type="arabicPeriod"/>
            </a:pPr>
            <a:r>
              <a:rPr lang="en-IN" sz="1800" dirty="0">
                <a:solidFill>
                  <a:srgbClr val="222222"/>
                </a:solidFill>
                <a:effectLst/>
                <a:latin typeface="Arial" panose="020B0604020202020204" pitchFamily="34" charset="0"/>
                <a:ea typeface="Times New Roman" panose="02020603050405020304" pitchFamily="18" charset="0"/>
              </a:rPr>
              <a:t>ITestListener </a:t>
            </a:r>
            <a:endParaRPr lang="en-IN" dirty="0"/>
          </a:p>
        </p:txBody>
      </p:sp>
    </p:spTree>
    <p:extLst>
      <p:ext uri="{BB962C8B-B14F-4D97-AF65-F5344CB8AC3E}">
        <p14:creationId xmlns:p14="http://schemas.microsoft.com/office/powerpoint/2010/main" val="25104769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CA2D454-1DF3-F660-ABEB-F6800A46AF8F}"/>
              </a:ext>
            </a:extLst>
          </p:cNvPr>
          <p:cNvSpPr>
            <a:spLocks noGrp="1"/>
          </p:cNvSpPr>
          <p:nvPr>
            <p:ph type="title"/>
          </p:nvPr>
        </p:nvSpPr>
        <p:spPr/>
        <p:txBody>
          <a:bodyPr>
            <a:normAutofit/>
          </a:bodyPr>
          <a:lstStyle/>
          <a:p>
            <a:r>
              <a:rPr lang="en-US" sz="3600" b="1" dirty="0"/>
              <a:t>LISTENERS</a:t>
            </a:r>
            <a:endParaRPr lang="en-IN" sz="3600" b="1" dirty="0"/>
          </a:p>
        </p:txBody>
      </p:sp>
      <p:sp>
        <p:nvSpPr>
          <p:cNvPr id="3" name="Content Placeholder 2">
            <a:extLst>
              <a:ext uri="{FF2B5EF4-FFF2-40B4-BE49-F238E27FC236}">
                <a16:creationId xmlns:a16="http://schemas.microsoft.com/office/drawing/2014/main" xmlns="" id="{681757E3-7F9A-290D-BAEC-D1FB7A25B40E}"/>
              </a:ext>
            </a:extLst>
          </p:cNvPr>
          <p:cNvSpPr>
            <a:spLocks noGrp="1"/>
          </p:cNvSpPr>
          <p:nvPr>
            <p:ph idx="1"/>
          </p:nvPr>
        </p:nvSpPr>
        <p:spPr/>
        <p:txBody>
          <a:bodyPr>
            <a:normAutofit/>
          </a:bodyPr>
          <a:lstStyle/>
          <a:p>
            <a:r>
              <a:rPr lang="en-IN" dirty="0">
                <a:solidFill>
                  <a:srgbClr val="333333"/>
                </a:solidFill>
                <a:ea typeface="Times New Roman" panose="02020603050405020304" pitchFamily="18" charset="0"/>
              </a:rPr>
              <a:t>Listeners are implemented by the </a:t>
            </a:r>
            <a:r>
              <a:rPr lang="en-IN" b="1" dirty="0">
                <a:solidFill>
                  <a:srgbClr val="333333"/>
                </a:solidFill>
                <a:ea typeface="Times New Roman" panose="02020603050405020304" pitchFamily="18" charset="0"/>
              </a:rPr>
              <a:t>ITestListener </a:t>
            </a:r>
            <a:r>
              <a:rPr lang="en-IN" dirty="0">
                <a:solidFill>
                  <a:srgbClr val="333333"/>
                </a:solidFill>
                <a:ea typeface="Times New Roman" panose="02020603050405020304" pitchFamily="18" charset="0"/>
              </a:rPr>
              <a:t>interface. An ITestListener interface has the following methods.</a:t>
            </a:r>
          </a:p>
          <a:p>
            <a:pPr>
              <a:buFont typeface="Arial" panose="020B0604020202020204" pitchFamily="34" charset="0"/>
              <a:buChar char="•"/>
            </a:pPr>
            <a:r>
              <a:rPr lang="en-IN" dirty="0">
                <a:solidFill>
                  <a:srgbClr val="333333"/>
                </a:solidFill>
                <a:effectLst/>
                <a:ea typeface="Times New Roman" panose="02020603050405020304" pitchFamily="18" charset="0"/>
              </a:rPr>
              <a:t> onTestStart()</a:t>
            </a:r>
          </a:p>
          <a:p>
            <a:pPr>
              <a:buFont typeface="Arial" panose="020B0604020202020204" pitchFamily="34" charset="0"/>
              <a:buChar char="•"/>
            </a:pPr>
            <a:r>
              <a:rPr lang="en-IN" dirty="0">
                <a:solidFill>
                  <a:srgbClr val="333333"/>
                </a:solidFill>
                <a:ea typeface="Times New Roman" panose="02020603050405020304" pitchFamily="18" charset="0"/>
              </a:rPr>
              <a:t> onTestSuccess()</a:t>
            </a:r>
          </a:p>
          <a:p>
            <a:pPr>
              <a:buFont typeface="Arial" panose="020B0604020202020204" pitchFamily="34" charset="0"/>
              <a:buChar char="•"/>
            </a:pPr>
            <a:r>
              <a:rPr lang="en-IN" dirty="0">
                <a:solidFill>
                  <a:srgbClr val="333333"/>
                </a:solidFill>
                <a:effectLst/>
                <a:ea typeface="Times New Roman" panose="02020603050405020304" pitchFamily="18" charset="0"/>
              </a:rPr>
              <a:t> onTestFailu</a:t>
            </a:r>
            <a:r>
              <a:rPr lang="en-IN" dirty="0">
                <a:solidFill>
                  <a:srgbClr val="333333"/>
                </a:solidFill>
                <a:ea typeface="Times New Roman" panose="02020603050405020304" pitchFamily="18" charset="0"/>
              </a:rPr>
              <a:t>re()</a:t>
            </a:r>
          </a:p>
          <a:p>
            <a:pPr>
              <a:buFont typeface="Arial" panose="020B0604020202020204" pitchFamily="34" charset="0"/>
              <a:buChar char="•"/>
            </a:pPr>
            <a:r>
              <a:rPr lang="en-IN" dirty="0">
                <a:solidFill>
                  <a:srgbClr val="333333"/>
                </a:solidFill>
                <a:effectLst/>
                <a:ea typeface="Times New Roman" panose="02020603050405020304" pitchFamily="18" charset="0"/>
              </a:rPr>
              <a:t>onTestSkipped()</a:t>
            </a:r>
          </a:p>
          <a:p>
            <a:pPr>
              <a:buFont typeface="Arial" panose="020B0604020202020204" pitchFamily="34" charset="0"/>
              <a:buChar char="•"/>
            </a:pPr>
            <a:r>
              <a:rPr lang="en-IN" dirty="0">
                <a:solidFill>
                  <a:srgbClr val="333333"/>
                </a:solidFill>
                <a:effectLst/>
                <a:ea typeface="Times New Roman" panose="02020603050405020304" pitchFamily="18" charset="0"/>
              </a:rPr>
              <a:t>onTestFailedButWithinSuccessPercentage()</a:t>
            </a:r>
          </a:p>
          <a:p>
            <a:pPr>
              <a:buFont typeface="Arial" panose="020B0604020202020204" pitchFamily="34" charset="0"/>
              <a:buChar char="•"/>
            </a:pPr>
            <a:r>
              <a:rPr lang="en-IN" dirty="0">
                <a:solidFill>
                  <a:srgbClr val="333333"/>
                </a:solidFill>
                <a:ea typeface="Times New Roman" panose="02020603050405020304" pitchFamily="18" charset="0"/>
              </a:rPr>
              <a:t> onStart()</a:t>
            </a:r>
          </a:p>
          <a:p>
            <a:pPr>
              <a:buFont typeface="Arial" panose="020B0604020202020204" pitchFamily="34" charset="0"/>
              <a:buChar char="•"/>
            </a:pPr>
            <a:r>
              <a:rPr lang="en-IN" dirty="0">
                <a:solidFill>
                  <a:srgbClr val="333333"/>
                </a:solidFill>
                <a:ea typeface="Times New Roman" panose="02020603050405020304" pitchFamily="18" charset="0"/>
              </a:rPr>
              <a:t>onFinish()</a:t>
            </a:r>
            <a:endParaRPr lang="en-IN" dirty="0">
              <a:effectLst/>
              <a:ea typeface="Times New Roman" panose="02020603050405020304" pitchFamily="18" charset="0"/>
            </a:endParaRPr>
          </a:p>
          <a:p>
            <a:endParaRPr lang="en-IN" sz="2800" dirty="0"/>
          </a:p>
        </p:txBody>
      </p:sp>
    </p:spTree>
    <p:extLst>
      <p:ext uri="{BB962C8B-B14F-4D97-AF65-F5344CB8AC3E}">
        <p14:creationId xmlns:p14="http://schemas.microsoft.com/office/powerpoint/2010/main" val="808610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4F5FAF2-175E-CCB5-F68E-BFCDC475CB9F}"/>
              </a:ext>
            </a:extLst>
          </p:cNvPr>
          <p:cNvSpPr>
            <a:spLocks noGrp="1"/>
          </p:cNvSpPr>
          <p:nvPr>
            <p:ph type="title"/>
          </p:nvPr>
        </p:nvSpPr>
        <p:spPr>
          <a:xfrm>
            <a:off x="1136985" y="541422"/>
            <a:ext cx="10401872" cy="1245267"/>
          </a:xfrm>
        </p:spPr>
        <p:txBody>
          <a:bodyPr>
            <a:normAutofit/>
          </a:bodyPr>
          <a:lstStyle/>
          <a:p>
            <a:r>
              <a:rPr lang="en-US" sz="3600" b="1" dirty="0"/>
              <a:t>SCREENSHOTS IN SELENIUM</a:t>
            </a:r>
            <a:endParaRPr lang="en-IN" sz="3600" b="1" dirty="0"/>
          </a:p>
        </p:txBody>
      </p:sp>
      <p:sp>
        <p:nvSpPr>
          <p:cNvPr id="3" name="Content Placeholder 2">
            <a:extLst>
              <a:ext uri="{FF2B5EF4-FFF2-40B4-BE49-F238E27FC236}">
                <a16:creationId xmlns:a16="http://schemas.microsoft.com/office/drawing/2014/main" xmlns="" id="{CC35F8EE-749F-F6F0-C327-FF6F885D4B25}"/>
              </a:ext>
            </a:extLst>
          </p:cNvPr>
          <p:cNvSpPr>
            <a:spLocks noGrp="1"/>
          </p:cNvSpPr>
          <p:nvPr>
            <p:ph idx="1"/>
          </p:nvPr>
        </p:nvSpPr>
        <p:spPr>
          <a:xfrm>
            <a:off x="1210748" y="1786689"/>
            <a:ext cx="9984635" cy="3074069"/>
          </a:xfrm>
        </p:spPr>
        <p:txBody>
          <a:bodyPr>
            <a:normAutofit/>
          </a:bodyPr>
          <a:lstStyle/>
          <a:p>
            <a:pPr>
              <a:buFont typeface="Courier New" panose="02070309020205020404" pitchFamily="49" charset="0"/>
              <a:buChar char="o"/>
            </a:pPr>
            <a:endParaRPr lang="en-IN" dirty="0">
              <a:latin typeface="Arial" panose="020B0604020202020204" pitchFamily="34" charset="0"/>
              <a:ea typeface="Times New Roman" panose="02020603050405020304" pitchFamily="18" charset="0"/>
            </a:endParaRPr>
          </a:p>
          <a:p>
            <a:pPr>
              <a:buFont typeface="Courier New" panose="02070309020205020404" pitchFamily="49" charset="0"/>
              <a:buChar char="o"/>
            </a:pPr>
            <a:r>
              <a:rPr lang="en-IN" sz="1800" dirty="0">
                <a:effectLst/>
                <a:latin typeface="Arial" panose="020B0604020202020204" pitchFamily="34" charset="0"/>
                <a:ea typeface="Times New Roman" panose="02020603050405020304" pitchFamily="18" charset="0"/>
              </a:rPr>
              <a:t>A Screenshot in Selenium WebDriver is used for bug Analysis</a:t>
            </a:r>
          </a:p>
          <a:p>
            <a:pPr>
              <a:buFont typeface="Courier New" panose="02070309020205020404" pitchFamily="49" charset="0"/>
              <a:buChar char="o"/>
            </a:pPr>
            <a:r>
              <a:rPr lang="en-IN" sz="1800" dirty="0">
                <a:effectLst/>
                <a:latin typeface="Arial" panose="020B0604020202020204" pitchFamily="34" charset="0"/>
                <a:ea typeface="Times New Roman" panose="02020603050405020304" pitchFamily="18" charset="0"/>
              </a:rPr>
              <a:t> Selenium </a:t>
            </a:r>
            <a:r>
              <a:rPr lang="en-IN" sz="1800" dirty="0">
                <a:latin typeface="Arial" panose="020B0604020202020204" pitchFamily="34" charset="0"/>
                <a:ea typeface="Times New Roman" panose="02020603050405020304" pitchFamily="18" charset="0"/>
              </a:rPr>
              <a:t>W</a:t>
            </a:r>
            <a:r>
              <a:rPr lang="en-IN" sz="1800" dirty="0">
                <a:effectLst/>
                <a:latin typeface="Arial" panose="020B0604020202020204" pitchFamily="34" charset="0"/>
                <a:ea typeface="Times New Roman" panose="02020603050405020304" pitchFamily="18" charset="0"/>
              </a:rPr>
              <a:t>ebDriver can automatically takes screenshots during the execution. But if users need to capture a screenshot on their own, they need to use the TakeScrenshot method which notifies the WebDriver to take the screenshot and store it in Selenium. </a:t>
            </a:r>
          </a:p>
          <a:p>
            <a:pPr marL="0" indent="0">
              <a:buNone/>
            </a:pPr>
            <a:endParaRPr lang="en-IN" dirty="0">
              <a:effectLst/>
              <a:latin typeface="Times New Roman" panose="02020603050405020304" pitchFamily="18" charset="0"/>
              <a:ea typeface="Times New Roman" panose="02020603050405020304" pitchFamily="18" charset="0"/>
            </a:endParaRPr>
          </a:p>
          <a:p>
            <a:pPr marL="0" indent="0">
              <a:buNone/>
            </a:pPr>
            <a:r>
              <a:rPr lang="en-IN" dirty="0"/>
              <a:t>    </a:t>
            </a:r>
          </a:p>
        </p:txBody>
      </p:sp>
      <p:pic>
        <p:nvPicPr>
          <p:cNvPr id="4" name="Picture 3">
            <a:extLst>
              <a:ext uri="{FF2B5EF4-FFF2-40B4-BE49-F238E27FC236}">
                <a16:creationId xmlns:a16="http://schemas.microsoft.com/office/drawing/2014/main" xmlns="" id="{7F485103-A933-D561-CAA4-6D0FDBF64B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2159170" y="3679955"/>
            <a:ext cx="7502188" cy="2594512"/>
          </a:xfrm>
          <a:prstGeom prst="rect">
            <a:avLst/>
          </a:prstGeom>
          <a:noFill/>
        </p:spPr>
      </p:pic>
    </p:spTree>
    <p:extLst>
      <p:ext uri="{BB962C8B-B14F-4D97-AF65-F5344CB8AC3E}">
        <p14:creationId xmlns:p14="http://schemas.microsoft.com/office/powerpoint/2010/main" val="8279396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6F5240F-2220-98FB-9EEF-1DD14E3BCA4C}"/>
              </a:ext>
            </a:extLst>
          </p:cNvPr>
          <p:cNvSpPr>
            <a:spLocks noGrp="1"/>
          </p:cNvSpPr>
          <p:nvPr>
            <p:ph type="title"/>
          </p:nvPr>
        </p:nvSpPr>
        <p:spPr>
          <a:xfrm>
            <a:off x="1151519" y="914401"/>
            <a:ext cx="6687054" cy="1335506"/>
          </a:xfrm>
        </p:spPr>
        <p:txBody>
          <a:bodyPr anchor="ctr">
            <a:normAutofit/>
          </a:bodyPr>
          <a:lstStyle/>
          <a:p>
            <a:r>
              <a:rPr lang="en-US" sz="3600" b="1" dirty="0"/>
              <a:t>SCREENSHOT’S  IN  SELENIUM </a:t>
            </a:r>
            <a:endParaRPr lang="en-IN" sz="3600" b="1" dirty="0"/>
          </a:p>
        </p:txBody>
      </p:sp>
      <p:sp>
        <p:nvSpPr>
          <p:cNvPr id="3" name="Content Placeholder 2">
            <a:extLst>
              <a:ext uri="{FF2B5EF4-FFF2-40B4-BE49-F238E27FC236}">
                <a16:creationId xmlns:a16="http://schemas.microsoft.com/office/drawing/2014/main" xmlns="" id="{3682F15A-52C7-FA0B-6CE0-67038C787E31}"/>
              </a:ext>
            </a:extLst>
          </p:cNvPr>
          <p:cNvSpPr>
            <a:spLocks noGrp="1"/>
          </p:cNvSpPr>
          <p:nvPr>
            <p:ph idx="1"/>
          </p:nvPr>
        </p:nvSpPr>
        <p:spPr>
          <a:xfrm>
            <a:off x="1194539" y="1816769"/>
            <a:ext cx="9934672" cy="4909753"/>
          </a:xfrm>
        </p:spPr>
        <p:txBody>
          <a:bodyPr anchor="ctr">
            <a:normAutofit/>
          </a:bodyPr>
          <a:lstStyle/>
          <a:p>
            <a:pPr>
              <a:spcBef>
                <a:spcPts val="2025"/>
              </a:spcBef>
            </a:pPr>
            <a:r>
              <a:rPr lang="en-IN" sz="1800" b="1" dirty="0">
                <a:effectLst/>
                <a:latin typeface="Helvetica" panose="020B0604020202020204" pitchFamily="34" charset="0"/>
                <a:ea typeface="Times New Roman" panose="02020603050405020304" pitchFamily="18" charset="0"/>
              </a:rPr>
              <a:t>Screenshot for Test Failure:</a:t>
            </a:r>
            <a:endParaRPr lang="en-IN" sz="1800" b="1" dirty="0">
              <a:effectLst/>
              <a:latin typeface="Times New Roman" panose="02020603050405020304" pitchFamily="18" charset="0"/>
              <a:ea typeface="Times New Roman" panose="02020603050405020304" pitchFamily="18" charset="0"/>
            </a:endParaRPr>
          </a:p>
          <a:p>
            <a:pPr>
              <a:spcAft>
                <a:spcPts val="800"/>
              </a:spcAft>
            </a:pPr>
            <a:r>
              <a:rPr lang="en-IN" sz="1800" dirty="0">
                <a:effectLst/>
                <a:latin typeface="Helvetica" panose="020B0604020202020204" pitchFamily="34" charset="0"/>
                <a:ea typeface="Times New Roman" panose="02020603050405020304" pitchFamily="18" charset="0"/>
                <a:cs typeface="Times New Roman" panose="02020603050405020304" pitchFamily="18" charset="0"/>
              </a:rPr>
              <a:t>If a test fails, the ability to take screenshot in Selenium is especially helpful in understanding what went wrong. An easy way to do this would be to use </a:t>
            </a:r>
            <a:r>
              <a:rPr lang="en-IN" sz="1800" u="sng" dirty="0">
                <a:effectLst/>
                <a:latin typeface="Helvetica" panose="020B0604020202020204" pitchFamily="34" charset="0"/>
                <a:ea typeface="Times New Roman" panose="02020603050405020304" pitchFamily="18" charset="0"/>
                <a:cs typeface="Times New Roman" panose="02020603050405020304" pitchFamily="18" charset="0"/>
                <a:hlinkClick r:id="rId2" tooltip="TestNG Annotations in Selenium Webdriver with Examples"/>
              </a:rPr>
              <a:t>TestNG annotations</a:t>
            </a:r>
            <a:r>
              <a:rPr lang="en-IN" sz="1800" dirty="0">
                <a:effectLst/>
                <a:latin typeface="Helvetica" panose="020B0604020202020204" pitchFamily="34" charset="0"/>
                <a:ea typeface="Times New Roman" panose="02020603050405020304" pitchFamily="18" charset="0"/>
                <a:cs typeface="Times New Roman" panose="02020603050405020304" pitchFamily="18" charset="0"/>
              </a:rPr>
              <a:t>.</a:t>
            </a:r>
          </a:p>
          <a:p>
            <a:pPr>
              <a:spcAft>
                <a:spcPts val="800"/>
              </a:spcAft>
            </a:pPr>
            <a:r>
              <a:rPr lang="en-IN" sz="1800" b="1" dirty="0">
                <a:effectLst/>
                <a:latin typeface="Helvetica" panose="020B0604020202020204" pitchFamily="34" charset="0"/>
                <a:ea typeface="Times New Roman" panose="02020603050405020304" pitchFamily="18" charset="0"/>
                <a:cs typeface="Times New Roman" panose="02020603050405020304" pitchFamily="18" charset="0"/>
              </a:rPr>
              <a:t>Here are the steps to capture a screenshot in Selenium in this case:</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spcAft>
                <a:spcPts val="300"/>
              </a:spcAft>
              <a:buSzPts val="1000"/>
              <a:buFont typeface="Symbol" panose="05050102010706020507" pitchFamily="18" charset="2"/>
              <a:buChar char=""/>
              <a:tabLst>
                <a:tab pos="457200" algn="l"/>
              </a:tabLst>
            </a:pPr>
            <a:r>
              <a:rPr lang="en-IN" sz="1800" dirty="0">
                <a:effectLst/>
                <a:latin typeface="Helvetica" panose="020B0604020202020204" pitchFamily="34" charset="0"/>
                <a:ea typeface="Times New Roman" panose="02020603050405020304" pitchFamily="18" charset="0"/>
                <a:cs typeface="Times New Roman" panose="02020603050405020304" pitchFamily="18" charset="0"/>
              </a:rPr>
              <a:t>Create a class. Implement </a:t>
            </a:r>
            <a:r>
              <a:rPr lang="en-IN" sz="1800" b="1" dirty="0">
                <a:effectLst/>
                <a:latin typeface="Helvetica" panose="020B0604020202020204" pitchFamily="34" charset="0"/>
                <a:ea typeface="Times New Roman" panose="02020603050405020304" pitchFamily="18" charset="0"/>
                <a:cs typeface="Times New Roman" panose="02020603050405020304" pitchFamily="18" charset="0"/>
              </a:rPr>
              <a:t>TestNG ‘</a:t>
            </a:r>
            <a:r>
              <a:rPr lang="en-IN" sz="1800" b="1" dirty="0" err="1">
                <a:effectLst/>
                <a:latin typeface="Helvetica" panose="020B0604020202020204" pitchFamily="34" charset="0"/>
                <a:ea typeface="Times New Roman" panose="02020603050405020304" pitchFamily="18" charset="0"/>
                <a:cs typeface="Times New Roman" panose="02020603050405020304" pitchFamily="18" charset="0"/>
              </a:rPr>
              <a:t>ITestListener</a:t>
            </a:r>
            <a:r>
              <a:rPr lang="en-IN" sz="1800" b="1" dirty="0">
                <a:effectLst/>
                <a:latin typeface="Helvetica" panose="020B0604020202020204" pitchFamily="34" charset="0"/>
                <a:ea typeface="Times New Roman" panose="02020603050405020304" pitchFamily="18" charset="0"/>
                <a:cs typeface="Times New Roman" panose="02020603050405020304" pitchFamily="18" charset="0"/>
              </a:rPr>
              <a:t>‘</a:t>
            </a:r>
            <a:r>
              <a:rPr lang="en-IN" sz="1800" dirty="0">
                <a:effectLst/>
                <a:latin typeface="Helvetica" panose="020B0604020202020204" pitchFamily="34" charset="0"/>
                <a:ea typeface="Times New Roman" panose="02020603050405020304" pitchFamily="18" charset="0"/>
                <a:cs typeface="Times New Roman" panose="02020603050405020304" pitchFamily="18" charset="0"/>
              </a:rPr>
              <a:t>.</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spcAft>
                <a:spcPts val="300"/>
              </a:spcAft>
              <a:buSzPts val="1000"/>
              <a:buFont typeface="Symbol" panose="05050102010706020507" pitchFamily="18" charset="2"/>
              <a:buChar char=""/>
              <a:tabLst>
                <a:tab pos="457200" algn="l"/>
              </a:tabLst>
            </a:pPr>
            <a:r>
              <a:rPr lang="en-IN" sz="1800" dirty="0">
                <a:effectLst/>
                <a:latin typeface="Helvetica" panose="020B0604020202020204" pitchFamily="34" charset="0"/>
                <a:ea typeface="Times New Roman" panose="02020603050405020304" pitchFamily="18" charset="0"/>
                <a:cs typeface="Times New Roman" panose="02020603050405020304" pitchFamily="18" charset="0"/>
              </a:rPr>
              <a:t>Call the method ‘</a:t>
            </a:r>
            <a:r>
              <a:rPr lang="en-IN" sz="1800" b="1" dirty="0" err="1">
                <a:effectLst/>
                <a:latin typeface="Helvetica" panose="020B0604020202020204" pitchFamily="34" charset="0"/>
                <a:ea typeface="Times New Roman" panose="02020603050405020304" pitchFamily="18" charset="0"/>
                <a:cs typeface="Times New Roman" panose="02020603050405020304" pitchFamily="18" charset="0"/>
              </a:rPr>
              <a:t>onTestFailure</a:t>
            </a:r>
            <a:r>
              <a:rPr lang="en-IN" sz="1800" b="1" dirty="0">
                <a:effectLst/>
                <a:latin typeface="Helvetica" panose="020B0604020202020204" pitchFamily="34" charset="0"/>
                <a:ea typeface="Times New Roman" panose="02020603050405020304" pitchFamily="18" charset="0"/>
                <a:cs typeface="Times New Roman" panose="02020603050405020304" pitchFamily="18" charset="0"/>
              </a:rPr>
              <a:t>’.</a:t>
            </a:r>
            <a:r>
              <a:rPr lang="en-IN" sz="1800" dirty="0">
                <a:effectLst/>
                <a:latin typeface="Helvetica" panose="020B0604020202020204" pitchFamily="34" charset="0"/>
                <a:ea typeface="Times New Roman" panose="02020603050405020304" pitchFamily="18" charset="0"/>
                <a:cs typeface="Times New Roman" panose="02020603050405020304" pitchFamily="18" charset="0"/>
              </a:rPr>
              <a:t> </a:t>
            </a:r>
            <a:endParaRPr lang="en-IN" sz="1800"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spcAft>
                <a:spcPts val="300"/>
              </a:spcAft>
              <a:buSzPts val="1000"/>
              <a:buFont typeface="Symbol" panose="05050102010706020507" pitchFamily="18" charset="2"/>
              <a:buChar char=""/>
              <a:tabLst>
                <a:tab pos="457200" algn="l"/>
              </a:tabLst>
            </a:pPr>
            <a:r>
              <a:rPr lang="en-IN" sz="1800" dirty="0">
                <a:effectLst/>
                <a:latin typeface="Roboto" panose="02000000000000000000" pitchFamily="2" charset="0"/>
                <a:ea typeface="Calibri" panose="020F0502020204030204" pitchFamily="34" charset="0"/>
                <a:cs typeface="Times New Roman" panose="02020603050405020304" pitchFamily="18" charset="0"/>
              </a:rPr>
              <a:t>Take screenshot in Selenium is a great way to capture important data quickly and easily. Using the WebDriver method, you can take screenshot in Selenium of any element that is visible on your page.</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sz="1800" dirty="0"/>
          </a:p>
        </p:txBody>
      </p:sp>
    </p:spTree>
    <p:extLst>
      <p:ext uri="{BB962C8B-B14F-4D97-AF65-F5344CB8AC3E}">
        <p14:creationId xmlns:p14="http://schemas.microsoft.com/office/powerpoint/2010/main" val="22007418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1BA928C-00A5-9517-5835-B2C80C0EEACB}"/>
              </a:ext>
            </a:extLst>
          </p:cNvPr>
          <p:cNvSpPr>
            <a:spLocks noGrp="1"/>
          </p:cNvSpPr>
          <p:nvPr>
            <p:ph type="title"/>
          </p:nvPr>
        </p:nvSpPr>
        <p:spPr>
          <a:xfrm>
            <a:off x="1130681" y="382283"/>
            <a:ext cx="6574972" cy="1450757"/>
          </a:xfrm>
        </p:spPr>
        <p:txBody>
          <a:bodyPr>
            <a:normAutofit/>
          </a:bodyPr>
          <a:lstStyle/>
          <a:p>
            <a:r>
              <a:rPr lang="en-US" b="1" dirty="0"/>
              <a:t>CONTENT</a:t>
            </a:r>
            <a:endParaRPr lang="en-IN" b="1" dirty="0"/>
          </a:p>
        </p:txBody>
      </p:sp>
      <p:sp>
        <p:nvSpPr>
          <p:cNvPr id="3" name="Content Placeholder 2">
            <a:extLst>
              <a:ext uri="{FF2B5EF4-FFF2-40B4-BE49-F238E27FC236}">
                <a16:creationId xmlns:a16="http://schemas.microsoft.com/office/drawing/2014/main" xmlns="" id="{BC5EEF5F-EEB1-90EA-5024-E4A13EA30DC7}"/>
              </a:ext>
            </a:extLst>
          </p:cNvPr>
          <p:cNvSpPr>
            <a:spLocks noGrp="1"/>
          </p:cNvSpPr>
          <p:nvPr>
            <p:ph idx="1"/>
          </p:nvPr>
        </p:nvSpPr>
        <p:spPr>
          <a:xfrm>
            <a:off x="1130681" y="2235009"/>
            <a:ext cx="6574973" cy="3670180"/>
          </a:xfrm>
        </p:spPr>
        <p:txBody>
          <a:bodyPr>
            <a:normAutofit/>
          </a:bodyPr>
          <a:lstStyle/>
          <a:p>
            <a:r>
              <a:rPr lang="en-US" b="1" dirty="0"/>
              <a:t> </a:t>
            </a:r>
          </a:p>
          <a:p>
            <a:pPr>
              <a:buFont typeface="Wingdings" panose="05000000000000000000" pitchFamily="2" charset="2"/>
              <a:buChar char="q"/>
            </a:pPr>
            <a:r>
              <a:rPr lang="en-IN" b="1" dirty="0"/>
              <a:t> INTRODUCTION</a:t>
            </a:r>
          </a:p>
          <a:p>
            <a:pPr>
              <a:buFont typeface="Wingdings" panose="05000000000000000000" pitchFamily="2" charset="2"/>
              <a:buChar char="q"/>
            </a:pPr>
            <a:r>
              <a:rPr lang="en-IN" b="1" dirty="0"/>
              <a:t> SCENARIOS USED</a:t>
            </a:r>
          </a:p>
          <a:p>
            <a:pPr>
              <a:buFont typeface="Wingdings" panose="05000000000000000000" pitchFamily="2" charset="2"/>
              <a:buChar char="q"/>
            </a:pPr>
            <a:r>
              <a:rPr lang="en-IN" b="1" dirty="0"/>
              <a:t> TECHNOLOGIES USED </a:t>
            </a:r>
          </a:p>
          <a:p>
            <a:pPr>
              <a:buFont typeface="Wingdings" panose="05000000000000000000" pitchFamily="2" charset="2"/>
              <a:buChar char="q"/>
            </a:pPr>
            <a:r>
              <a:rPr lang="en-IN" b="1" dirty="0"/>
              <a:t>  SCREENSHOTS</a:t>
            </a:r>
          </a:p>
          <a:p>
            <a:pPr marL="0" indent="0">
              <a:buNone/>
            </a:pPr>
            <a:endParaRPr lang="en-IN" b="1" dirty="0"/>
          </a:p>
        </p:txBody>
      </p:sp>
    </p:spTree>
    <p:extLst>
      <p:ext uri="{BB962C8B-B14F-4D97-AF65-F5344CB8AC3E}">
        <p14:creationId xmlns:p14="http://schemas.microsoft.com/office/powerpoint/2010/main" val="41510378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screenshot of a computer program">
            <a:extLst>
              <a:ext uri="{FF2B5EF4-FFF2-40B4-BE49-F238E27FC236}">
                <a16:creationId xmlns:a16="http://schemas.microsoft.com/office/drawing/2014/main" xmlns="" id="{7F3BF1D4-C7F7-5DD3-D64D-7FC3CBDD832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17989" y="1864894"/>
            <a:ext cx="7550154" cy="4367463"/>
          </a:xfrm>
          <a:prstGeom prst="rect">
            <a:avLst/>
          </a:prstGeom>
        </p:spPr>
      </p:pic>
      <p:sp>
        <p:nvSpPr>
          <p:cNvPr id="2" name="TextBox 1">
            <a:extLst>
              <a:ext uri="{FF2B5EF4-FFF2-40B4-BE49-F238E27FC236}">
                <a16:creationId xmlns:a16="http://schemas.microsoft.com/office/drawing/2014/main" xmlns="" id="{4C39DE72-1C33-1B5B-7A83-DC035EB833E8}"/>
              </a:ext>
            </a:extLst>
          </p:cNvPr>
          <p:cNvSpPr txBox="1"/>
          <p:nvPr/>
        </p:nvSpPr>
        <p:spPr>
          <a:xfrm>
            <a:off x="1161048" y="1133395"/>
            <a:ext cx="5900590" cy="584775"/>
          </a:xfrm>
          <a:prstGeom prst="rect">
            <a:avLst/>
          </a:prstGeom>
          <a:noFill/>
        </p:spPr>
        <p:txBody>
          <a:bodyPr wrap="none" rtlCol="0">
            <a:spAutoFit/>
          </a:bodyPr>
          <a:lstStyle/>
          <a:p>
            <a:r>
              <a:rPr lang="en-GB" sz="3200" b="1" dirty="0">
                <a:latin typeface="+mj-lt"/>
              </a:rPr>
              <a:t>Code Snippet for Screenshot Taking</a:t>
            </a:r>
            <a:endParaRPr lang="en-IN" sz="3200" b="1" dirty="0">
              <a:latin typeface="+mj-lt"/>
            </a:endParaRPr>
          </a:p>
        </p:txBody>
      </p:sp>
    </p:spTree>
    <p:extLst>
      <p:ext uri="{BB962C8B-B14F-4D97-AF65-F5344CB8AC3E}">
        <p14:creationId xmlns:p14="http://schemas.microsoft.com/office/powerpoint/2010/main" val="30827828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screenshot of a computer&#10;&#10;Description automatically generated">
            <a:extLst>
              <a:ext uri="{FF2B5EF4-FFF2-40B4-BE49-F238E27FC236}">
                <a16:creationId xmlns:a16="http://schemas.microsoft.com/office/drawing/2014/main" xmlns="" id="{22FD5C46-3AFA-1EF7-70A1-D8B78627707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43356" y="1358338"/>
            <a:ext cx="10337292" cy="4134917"/>
          </a:xfrm>
          <a:prstGeom prst="rect">
            <a:avLst/>
          </a:prstGeom>
        </p:spPr>
      </p:pic>
    </p:spTree>
    <p:extLst>
      <p:ext uri="{BB962C8B-B14F-4D97-AF65-F5344CB8AC3E}">
        <p14:creationId xmlns:p14="http://schemas.microsoft.com/office/powerpoint/2010/main" val="16135539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7FB3353-2580-DF5E-734A-25F1AE596A25}"/>
              </a:ext>
            </a:extLst>
          </p:cNvPr>
          <p:cNvSpPr>
            <a:spLocks noGrp="1"/>
          </p:cNvSpPr>
          <p:nvPr>
            <p:ph type="title"/>
          </p:nvPr>
        </p:nvSpPr>
        <p:spPr/>
        <p:txBody>
          <a:bodyPr/>
          <a:lstStyle/>
          <a:p>
            <a:r>
              <a:rPr lang="en-US" sz="3600" b="1" dirty="0"/>
              <a:t>ASSERTIONS</a:t>
            </a:r>
            <a:r>
              <a:rPr lang="en-US" b="1" dirty="0"/>
              <a:t> </a:t>
            </a:r>
            <a:endParaRPr lang="en-IN" b="1" dirty="0"/>
          </a:p>
        </p:txBody>
      </p:sp>
      <p:sp>
        <p:nvSpPr>
          <p:cNvPr id="3" name="Content Placeholder 2">
            <a:extLst>
              <a:ext uri="{FF2B5EF4-FFF2-40B4-BE49-F238E27FC236}">
                <a16:creationId xmlns:a16="http://schemas.microsoft.com/office/drawing/2014/main" xmlns="" id="{76E8861E-38B7-D9F0-E683-1CC505C923D2}"/>
              </a:ext>
            </a:extLst>
          </p:cNvPr>
          <p:cNvSpPr>
            <a:spLocks noGrp="1"/>
          </p:cNvSpPr>
          <p:nvPr>
            <p:ph idx="1"/>
          </p:nvPr>
        </p:nvSpPr>
        <p:spPr>
          <a:xfrm>
            <a:off x="1097280" y="2316078"/>
            <a:ext cx="10058400" cy="3553015"/>
          </a:xfrm>
        </p:spPr>
        <p:txBody>
          <a:bodyPr>
            <a:normAutofit/>
          </a:bodyPr>
          <a:lstStyle/>
          <a:p>
            <a:pPr>
              <a:buFont typeface="Arial" panose="020B0604020202020204" pitchFamily="34" charset="0"/>
              <a:buChar char="•"/>
            </a:pPr>
            <a:r>
              <a:rPr lang="en-US" dirty="0"/>
              <a:t>Assertions is an Expression  which verifies Actual Test outcome with Expected Test outcome .</a:t>
            </a:r>
          </a:p>
          <a:p>
            <a:pPr marL="0" indent="0">
              <a:buNone/>
            </a:pPr>
            <a:endParaRPr lang="en-US" dirty="0"/>
          </a:p>
          <a:p>
            <a:pPr>
              <a:buFont typeface="Arial" panose="020B0604020202020204" pitchFamily="34" charset="0"/>
              <a:buChar char="•"/>
            </a:pPr>
            <a:r>
              <a:rPr lang="en-US" dirty="0"/>
              <a:t> Based on Outcome Validation we can say Whether the test is Passed or Failed.</a:t>
            </a:r>
          </a:p>
          <a:p>
            <a:pPr marL="0" indent="0">
              <a:buNone/>
            </a:pPr>
            <a:endParaRPr lang="en-US" dirty="0"/>
          </a:p>
          <a:p>
            <a:pPr>
              <a:buFont typeface="Arial" panose="020B0604020202020204" pitchFamily="34" charset="0"/>
              <a:buChar char="•"/>
            </a:pPr>
            <a:r>
              <a:rPr lang="en-US" dirty="0"/>
              <a:t>Asserts in  Selenium validates the automated test cases, that which helps the testers to understand whether the tests have passed or failed</a:t>
            </a:r>
          </a:p>
        </p:txBody>
      </p:sp>
    </p:spTree>
    <p:extLst>
      <p:ext uri="{BB962C8B-B14F-4D97-AF65-F5344CB8AC3E}">
        <p14:creationId xmlns:p14="http://schemas.microsoft.com/office/powerpoint/2010/main" val="40966401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CABFCA7-946D-5E8E-C670-459946287D1D}"/>
              </a:ext>
            </a:extLst>
          </p:cNvPr>
          <p:cNvSpPr>
            <a:spLocks noGrp="1"/>
          </p:cNvSpPr>
          <p:nvPr>
            <p:ph type="title"/>
          </p:nvPr>
        </p:nvSpPr>
        <p:spPr/>
        <p:txBody>
          <a:bodyPr>
            <a:normAutofit/>
          </a:bodyPr>
          <a:lstStyle/>
          <a:p>
            <a:r>
              <a:rPr lang="en-US" sz="3600" b="1" dirty="0"/>
              <a:t>ASSERTIONS METHODS</a:t>
            </a:r>
            <a:endParaRPr lang="en-IN" sz="3600" b="1" dirty="0"/>
          </a:p>
        </p:txBody>
      </p:sp>
      <p:sp>
        <p:nvSpPr>
          <p:cNvPr id="3" name="Content Placeholder 2">
            <a:extLst>
              <a:ext uri="{FF2B5EF4-FFF2-40B4-BE49-F238E27FC236}">
                <a16:creationId xmlns:a16="http://schemas.microsoft.com/office/drawing/2014/main" xmlns="" id="{A3DFA707-F83B-FE99-2505-728C35B27537}"/>
              </a:ext>
            </a:extLst>
          </p:cNvPr>
          <p:cNvSpPr>
            <a:spLocks noGrp="1"/>
          </p:cNvSpPr>
          <p:nvPr>
            <p:ph idx="1"/>
          </p:nvPr>
        </p:nvSpPr>
        <p:spPr>
          <a:xfrm>
            <a:off x="1097280" y="1845733"/>
            <a:ext cx="10058400" cy="4416703"/>
          </a:xfrm>
        </p:spPr>
        <p:txBody>
          <a:bodyPr>
            <a:normAutofit fontScale="92500" lnSpcReduction="10000"/>
          </a:bodyPr>
          <a:lstStyle/>
          <a:p>
            <a:pPr>
              <a:buFont typeface="Wingdings" panose="05000000000000000000" pitchFamily="2" charset="2"/>
              <a:buChar char="§"/>
            </a:pPr>
            <a:r>
              <a:rPr lang="en-US" b="1" dirty="0"/>
              <a:t>assertEquals() </a:t>
            </a:r>
            <a:r>
              <a:rPr lang="en-US" dirty="0"/>
              <a:t>:    Evaluates whether the expected and actual outputs of the test case are equal.</a:t>
            </a:r>
          </a:p>
          <a:p>
            <a:pPr>
              <a:buFont typeface="Wingdings" panose="05000000000000000000" pitchFamily="2" charset="2"/>
              <a:buChar char="§"/>
            </a:pPr>
            <a:r>
              <a:rPr lang="en-US" b="1" dirty="0"/>
              <a:t>assertNotEquals() </a:t>
            </a:r>
            <a:r>
              <a:rPr lang="en-US" dirty="0"/>
              <a:t>: This method does the opposite of the assertEquals() method.</a:t>
            </a:r>
          </a:p>
          <a:p>
            <a:pPr>
              <a:buFont typeface="Wingdings" panose="05000000000000000000" pitchFamily="2" charset="2"/>
              <a:buChar char="§"/>
            </a:pPr>
            <a:r>
              <a:rPr lang="en-US" dirty="0"/>
              <a:t> </a:t>
            </a:r>
            <a:r>
              <a:rPr lang="en-US" b="1" dirty="0"/>
              <a:t>assertTrue() </a:t>
            </a:r>
            <a:r>
              <a:rPr lang="en-US" dirty="0"/>
              <a:t>:      This Assertion verifies the Boolean value returned by the condition. If the Boolean  value is true, then the assertion passes the test case .</a:t>
            </a:r>
          </a:p>
          <a:p>
            <a:pPr>
              <a:buFont typeface="Wingdings" panose="05000000000000000000" pitchFamily="2" charset="2"/>
              <a:buChar char="§"/>
            </a:pPr>
            <a:r>
              <a:rPr lang="en-US" dirty="0"/>
              <a:t> </a:t>
            </a:r>
            <a:r>
              <a:rPr lang="en-US" b="1" dirty="0"/>
              <a:t>assertFalse():      </a:t>
            </a:r>
            <a:r>
              <a:rPr lang="en-US" dirty="0"/>
              <a:t>This method is opposite to assertTrue().</a:t>
            </a:r>
          </a:p>
          <a:p>
            <a:pPr>
              <a:buFont typeface="Wingdings" panose="05000000000000000000" pitchFamily="2" charset="2"/>
              <a:buChar char="§"/>
            </a:pPr>
            <a:r>
              <a:rPr lang="en-US" b="1" dirty="0"/>
              <a:t>assertNull():       </a:t>
            </a:r>
            <a:r>
              <a:rPr lang="en-US" dirty="0"/>
              <a:t>This method verifies if the expected output is null and if not, then the value returned is false.</a:t>
            </a:r>
          </a:p>
          <a:p>
            <a:pPr>
              <a:buFont typeface="Wingdings" panose="05000000000000000000" pitchFamily="2" charset="2"/>
              <a:buChar char="§"/>
            </a:pPr>
            <a:r>
              <a:rPr lang="en-US" b="1" dirty="0"/>
              <a:t>assertNotNull():    </a:t>
            </a:r>
            <a:r>
              <a:rPr lang="en-US" dirty="0"/>
              <a:t>This method works opposite to the assertNull() method, and the assertion condition is met when the method validates the expected output to be not null.</a:t>
            </a:r>
          </a:p>
          <a:p>
            <a:pPr>
              <a:buFont typeface="Wingdings" panose="05000000000000000000" pitchFamily="2" charset="2"/>
              <a:buChar char="§"/>
            </a:pPr>
            <a:r>
              <a:rPr lang="en-US" b="1" dirty="0"/>
              <a:t>assertSame():       </a:t>
            </a:r>
            <a:r>
              <a:rPr lang="en-US" dirty="0"/>
              <a:t>This method is used to compare the objects and not the content. It returns true if the expected value is the same as the actual value else returns false.</a:t>
            </a:r>
          </a:p>
          <a:p>
            <a:pPr>
              <a:buFont typeface="Wingdings" panose="05000000000000000000" pitchFamily="2" charset="2"/>
              <a:buChar char="§"/>
            </a:pPr>
            <a:r>
              <a:rPr lang="en-US" b="1" dirty="0"/>
              <a:t>assertNotSame(): </a:t>
            </a:r>
            <a:r>
              <a:rPr lang="en-US" dirty="0"/>
              <a:t>This Method is Opposite to assertSame().</a:t>
            </a:r>
            <a:endParaRPr lang="en-IN" dirty="0"/>
          </a:p>
        </p:txBody>
      </p:sp>
    </p:spTree>
    <p:extLst>
      <p:ext uri="{BB962C8B-B14F-4D97-AF65-F5344CB8AC3E}">
        <p14:creationId xmlns:p14="http://schemas.microsoft.com/office/powerpoint/2010/main" val="1586752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C5D99BE-5FF6-2D46-145B-A6B8B11806A0}"/>
              </a:ext>
            </a:extLst>
          </p:cNvPr>
          <p:cNvSpPr>
            <a:spLocks noGrp="1"/>
          </p:cNvSpPr>
          <p:nvPr>
            <p:ph type="title"/>
          </p:nvPr>
        </p:nvSpPr>
        <p:spPr/>
        <p:txBody>
          <a:bodyPr>
            <a:normAutofit/>
          </a:bodyPr>
          <a:lstStyle/>
          <a:p>
            <a:r>
              <a:rPr lang="en-US" sz="3600" b="1" dirty="0"/>
              <a:t>TYPES OF ASSERTION</a:t>
            </a:r>
            <a:endParaRPr lang="en-IN" sz="3600" b="1" dirty="0"/>
          </a:p>
        </p:txBody>
      </p:sp>
      <p:sp>
        <p:nvSpPr>
          <p:cNvPr id="3" name="Content Placeholder 2">
            <a:extLst>
              <a:ext uri="{FF2B5EF4-FFF2-40B4-BE49-F238E27FC236}">
                <a16:creationId xmlns:a16="http://schemas.microsoft.com/office/drawing/2014/main" xmlns="" id="{7F54378A-6E25-C03F-9DE4-42E7419AB140}"/>
              </a:ext>
            </a:extLst>
          </p:cNvPr>
          <p:cNvSpPr>
            <a:spLocks noGrp="1"/>
          </p:cNvSpPr>
          <p:nvPr>
            <p:ph idx="1"/>
          </p:nvPr>
        </p:nvSpPr>
        <p:spPr>
          <a:xfrm>
            <a:off x="1163454" y="2116444"/>
            <a:ext cx="10058400" cy="4023360"/>
          </a:xfrm>
        </p:spPr>
        <p:txBody>
          <a:bodyPr>
            <a:normAutofit/>
          </a:bodyPr>
          <a:lstStyle/>
          <a:p>
            <a:pPr>
              <a:buFont typeface="Wingdings" panose="05000000000000000000" pitchFamily="2" charset="2"/>
              <a:buChar char="Ø"/>
            </a:pPr>
            <a:r>
              <a:rPr lang="en-US" b="1" dirty="0"/>
              <a:t>Types of Assertions :</a:t>
            </a:r>
          </a:p>
          <a:p>
            <a:pPr marL="457200" indent="-457200">
              <a:buFont typeface="+mj-lt"/>
              <a:buAutoNum type="arabicPeriod"/>
            </a:pPr>
            <a:r>
              <a:rPr lang="en-US" b="1" dirty="0"/>
              <a:t>Hard Assertions</a:t>
            </a:r>
          </a:p>
          <a:p>
            <a:pPr marL="457200" indent="-457200">
              <a:buFont typeface="+mj-lt"/>
              <a:buAutoNum type="arabicPeriod"/>
            </a:pPr>
            <a:r>
              <a:rPr lang="en-US" b="1" dirty="0"/>
              <a:t>Soft Assertions</a:t>
            </a:r>
          </a:p>
          <a:p>
            <a:pPr marL="0" indent="0">
              <a:buNone/>
            </a:pPr>
            <a:endParaRPr lang="en-US" b="1" dirty="0"/>
          </a:p>
          <a:p>
            <a:pPr marL="0" indent="0">
              <a:buNone/>
            </a:pPr>
            <a:r>
              <a:rPr lang="en-US" b="1" dirty="0"/>
              <a:t>Hard Assertions :</a:t>
            </a:r>
            <a:r>
              <a:rPr lang="en-US" dirty="0"/>
              <a:t>This Assertions throws out the failure/Exception immediately. When test fails , it stops execution there itself the rest of statements won't execute </a:t>
            </a:r>
            <a:r>
              <a:rPr lang="en-US" b="1" dirty="0"/>
              <a:t>.</a:t>
            </a:r>
          </a:p>
          <a:p>
            <a:pPr marL="0" indent="0">
              <a:buNone/>
            </a:pPr>
            <a:endParaRPr lang="en-US" b="1" dirty="0"/>
          </a:p>
          <a:p>
            <a:pPr marL="0" indent="0">
              <a:buNone/>
            </a:pPr>
            <a:r>
              <a:rPr lang="en-US" b="1" dirty="0"/>
              <a:t>Syntax : </a:t>
            </a:r>
            <a:r>
              <a:rPr lang="en-US" dirty="0"/>
              <a:t>Assert.assertEquals(</a:t>
            </a:r>
            <a:r>
              <a:rPr lang="en-US" dirty="0" err="1"/>
              <a:t>actualTitle,expectedTitle,”Custom</a:t>
            </a:r>
            <a:r>
              <a:rPr lang="en-US" dirty="0"/>
              <a:t> Message”);</a:t>
            </a:r>
            <a:endParaRPr lang="en-IN" dirty="0"/>
          </a:p>
        </p:txBody>
      </p:sp>
    </p:spTree>
    <p:extLst>
      <p:ext uri="{BB962C8B-B14F-4D97-AF65-F5344CB8AC3E}">
        <p14:creationId xmlns:p14="http://schemas.microsoft.com/office/powerpoint/2010/main" val="22760879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EE7FCFF-C631-7783-293D-A10E87C48735}"/>
              </a:ext>
            </a:extLst>
          </p:cNvPr>
          <p:cNvSpPr>
            <a:spLocks noGrp="1"/>
          </p:cNvSpPr>
          <p:nvPr>
            <p:ph type="title"/>
          </p:nvPr>
        </p:nvSpPr>
        <p:spPr/>
        <p:txBody>
          <a:bodyPr>
            <a:normAutofit/>
          </a:bodyPr>
          <a:lstStyle/>
          <a:p>
            <a:r>
              <a:rPr lang="en-US" sz="3600" b="1" dirty="0"/>
              <a:t>TYPES OF ASSERTIONS</a:t>
            </a:r>
            <a:endParaRPr lang="en-IN" sz="3600" b="1" dirty="0"/>
          </a:p>
        </p:txBody>
      </p:sp>
      <p:sp>
        <p:nvSpPr>
          <p:cNvPr id="3" name="Content Placeholder 2">
            <a:extLst>
              <a:ext uri="{FF2B5EF4-FFF2-40B4-BE49-F238E27FC236}">
                <a16:creationId xmlns:a16="http://schemas.microsoft.com/office/drawing/2014/main" xmlns="" id="{436236E3-386D-3243-477F-0890CDDC8B9C}"/>
              </a:ext>
            </a:extLst>
          </p:cNvPr>
          <p:cNvSpPr>
            <a:spLocks noGrp="1"/>
          </p:cNvSpPr>
          <p:nvPr>
            <p:ph idx="1"/>
          </p:nvPr>
        </p:nvSpPr>
        <p:spPr>
          <a:xfrm>
            <a:off x="1157438" y="2123572"/>
            <a:ext cx="10058400" cy="3559031"/>
          </a:xfrm>
        </p:spPr>
        <p:txBody>
          <a:bodyPr>
            <a:normAutofit lnSpcReduction="10000"/>
          </a:bodyPr>
          <a:lstStyle/>
          <a:p>
            <a:pPr>
              <a:buFont typeface="Wingdings" panose="05000000000000000000" pitchFamily="2" charset="2"/>
              <a:buChar char="§"/>
            </a:pPr>
            <a:endParaRPr lang="en-US" b="1" dirty="0"/>
          </a:p>
          <a:p>
            <a:pPr>
              <a:buFont typeface="Wingdings" panose="05000000000000000000" pitchFamily="2" charset="2"/>
              <a:buChar char="§"/>
            </a:pPr>
            <a:r>
              <a:rPr lang="en-US" b="1" dirty="0"/>
              <a:t>Soft Assertion </a:t>
            </a:r>
            <a:r>
              <a:rPr lang="en-US" dirty="0"/>
              <a:t>:This type of assertions do not throw an exception immediately when an assertion fails and continues with the next step of statement execution.</a:t>
            </a:r>
          </a:p>
          <a:p>
            <a:pPr>
              <a:buFont typeface="Wingdings" panose="05000000000000000000" pitchFamily="2" charset="2"/>
              <a:buChar char="§"/>
            </a:pPr>
            <a:endParaRPr lang="en-US" dirty="0"/>
          </a:p>
          <a:p>
            <a:pPr>
              <a:buFont typeface="Wingdings" panose="05000000000000000000" pitchFamily="2" charset="2"/>
              <a:buChar char="§"/>
            </a:pPr>
            <a:r>
              <a:rPr lang="en-US" dirty="0"/>
              <a:t> </a:t>
            </a:r>
            <a:r>
              <a:rPr lang="en-US" b="1" dirty="0"/>
              <a:t>SoftAssert softAssert = new SoftAssert(); </a:t>
            </a:r>
            <a:r>
              <a:rPr lang="en-US" dirty="0"/>
              <a:t>--- Creating  a Class SoftAssert with an Object.</a:t>
            </a:r>
          </a:p>
          <a:p>
            <a:pPr>
              <a:buFont typeface="Wingdings" panose="05000000000000000000" pitchFamily="2" charset="2"/>
              <a:buChar char="§"/>
            </a:pPr>
            <a:endParaRPr lang="en-US" dirty="0"/>
          </a:p>
          <a:p>
            <a:pPr>
              <a:buFont typeface="Wingdings" panose="05000000000000000000" pitchFamily="2" charset="2"/>
              <a:buChar char="§"/>
            </a:pPr>
            <a:r>
              <a:rPr lang="en-US" dirty="0"/>
              <a:t> </a:t>
            </a:r>
            <a:r>
              <a:rPr lang="en-US" b="1" dirty="0"/>
              <a:t>SoftAssert.assertAll(); </a:t>
            </a:r>
            <a:r>
              <a:rPr lang="en-US" dirty="0"/>
              <a:t>---- This is used to catch Exception at end of test case Execution.</a:t>
            </a:r>
          </a:p>
          <a:p>
            <a:pPr>
              <a:buFont typeface="Wingdings" panose="05000000000000000000" pitchFamily="2" charset="2"/>
              <a:buChar char="§"/>
            </a:pPr>
            <a:endParaRPr lang="en-US" dirty="0"/>
          </a:p>
          <a:p>
            <a:pPr>
              <a:buFont typeface="Wingdings" panose="05000000000000000000" pitchFamily="2" charset="2"/>
              <a:buChar char="Ø"/>
            </a:pPr>
            <a:r>
              <a:rPr lang="en-US" b="1" dirty="0"/>
              <a:t>Syntax </a:t>
            </a:r>
            <a:r>
              <a:rPr lang="en-US" dirty="0"/>
              <a:t>: </a:t>
            </a:r>
            <a:r>
              <a:rPr lang="en-US" dirty="0" err="1"/>
              <a:t>SoftAssert.assertEquals</a:t>
            </a:r>
            <a:r>
              <a:rPr lang="en-US" dirty="0"/>
              <a:t>(</a:t>
            </a:r>
            <a:r>
              <a:rPr lang="en-US" dirty="0" err="1"/>
              <a:t>actualTitle,expectedTitle</a:t>
            </a:r>
            <a:r>
              <a:rPr lang="en-US" dirty="0"/>
              <a:t>);</a:t>
            </a:r>
            <a:endParaRPr lang="en-IN" dirty="0"/>
          </a:p>
        </p:txBody>
      </p:sp>
    </p:spTree>
    <p:extLst>
      <p:ext uri="{BB962C8B-B14F-4D97-AF65-F5344CB8AC3E}">
        <p14:creationId xmlns:p14="http://schemas.microsoft.com/office/powerpoint/2010/main" val="21518326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xmlns="" id="{25C8D2C1-DA83-420D-9635-D52CE066B5D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p:nvSpPr>
          <p:cNvPr id="12" name="Rectangle 11">
            <a:extLst>
              <a:ext uri="{FF2B5EF4-FFF2-40B4-BE49-F238E27FC236}">
                <a16:creationId xmlns:a16="http://schemas.microsoft.com/office/drawing/2014/main" xmlns="" id="{434F74C9-6A0B-409E-AD1C-45B58BE91BB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cxnSp>
        <p:nvCxnSpPr>
          <p:cNvPr id="14" name="Straight Connector 13">
            <a:extLst>
              <a:ext uri="{FF2B5EF4-FFF2-40B4-BE49-F238E27FC236}">
                <a16:creationId xmlns:a16="http://schemas.microsoft.com/office/drawing/2014/main" xmlns="" id="{F5486A9D-1265-4B57-91E6-68E666B978BC}"/>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6" name="Rectangle 15">
            <a:extLst>
              <a:ext uri="{FF2B5EF4-FFF2-40B4-BE49-F238E27FC236}">
                <a16:creationId xmlns:a16="http://schemas.microsoft.com/office/drawing/2014/main" xmlns="" id="{BE268116-E2A7-4F98-8812-192B4975E49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320F8BD8-CDCB-F3B7-A179-85C09A287AA1}"/>
              </a:ext>
            </a:extLst>
          </p:cNvPr>
          <p:cNvSpPr>
            <a:spLocks noGrp="1"/>
          </p:cNvSpPr>
          <p:nvPr>
            <p:ph type="title"/>
          </p:nvPr>
        </p:nvSpPr>
        <p:spPr>
          <a:xfrm>
            <a:off x="961684" y="459988"/>
            <a:ext cx="10909073" cy="1057655"/>
          </a:xfrm>
        </p:spPr>
        <p:txBody>
          <a:bodyPr vert="horz" lIns="91440" tIns="45720" rIns="91440" bIns="45720" rtlCol="0" anchor="b">
            <a:normAutofit/>
          </a:bodyPr>
          <a:lstStyle/>
          <a:p>
            <a:r>
              <a:rPr lang="en-US" sz="3600" b="1" dirty="0">
                <a:solidFill>
                  <a:schemeClr val="tx1">
                    <a:lumMod val="85000"/>
                    <a:lumOff val="15000"/>
                  </a:schemeClr>
                </a:solidFill>
              </a:rPr>
              <a:t>Code Snippet of Assertion Equals / NotEquals</a:t>
            </a:r>
          </a:p>
        </p:txBody>
      </p:sp>
      <p:pic>
        <p:nvPicPr>
          <p:cNvPr id="5" name="Content Placeholder 4" descr="A screenshot of a computer program">
            <a:extLst>
              <a:ext uri="{FF2B5EF4-FFF2-40B4-BE49-F238E27FC236}">
                <a16:creationId xmlns:a16="http://schemas.microsoft.com/office/drawing/2014/main" xmlns="" id="{761A7567-1A1A-661E-4E73-00863F04CBE5}"/>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7685" r="-1" b="-1"/>
          <a:stretch/>
        </p:blipFill>
        <p:spPr>
          <a:xfrm>
            <a:off x="954294" y="1766838"/>
            <a:ext cx="10668211" cy="3602736"/>
          </a:xfrm>
          <a:prstGeom prst="rect">
            <a:avLst/>
          </a:prstGeom>
        </p:spPr>
      </p:pic>
      <p:cxnSp>
        <p:nvCxnSpPr>
          <p:cNvPr id="18" name="Straight Connector 17">
            <a:extLst>
              <a:ext uri="{FF2B5EF4-FFF2-40B4-BE49-F238E27FC236}">
                <a16:creationId xmlns:a16="http://schemas.microsoft.com/office/drawing/2014/main" xmlns="" id="{73D8893D-DEBE-4F67-901F-166F75E9C6E7}"/>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721086" y="5618770"/>
            <a:ext cx="1051560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xmlns="" id="{FBEFFA83-BC6D-4CD2-A2BA-98AD67423BF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p:nvSpPr>
          <p:cNvPr id="22" name="Rectangle 21">
            <a:extLst>
              <a:ext uri="{FF2B5EF4-FFF2-40B4-BE49-F238E27FC236}">
                <a16:creationId xmlns:a16="http://schemas.microsoft.com/office/drawing/2014/main" xmlns="" id="{AB5696BF-D495-4CAC-AA8A-4EBFF2C32A5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Tree>
    <p:extLst>
      <p:ext uri="{BB962C8B-B14F-4D97-AF65-F5344CB8AC3E}">
        <p14:creationId xmlns:p14="http://schemas.microsoft.com/office/powerpoint/2010/main" val="15340895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xmlns="" id="{25C8D2C1-DA83-420D-9635-D52CE066B5D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p:nvSpPr>
          <p:cNvPr id="12" name="Rectangle 11">
            <a:extLst>
              <a:ext uri="{FF2B5EF4-FFF2-40B4-BE49-F238E27FC236}">
                <a16:creationId xmlns:a16="http://schemas.microsoft.com/office/drawing/2014/main" xmlns="" id="{434F74C9-6A0B-409E-AD1C-45B58BE91BB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cxnSp>
        <p:nvCxnSpPr>
          <p:cNvPr id="14" name="Straight Connector 13">
            <a:extLst>
              <a:ext uri="{FF2B5EF4-FFF2-40B4-BE49-F238E27FC236}">
                <a16:creationId xmlns:a16="http://schemas.microsoft.com/office/drawing/2014/main" xmlns="" id="{F5486A9D-1265-4B57-91E6-68E666B978BC}"/>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6" name="Rectangle 15">
            <a:extLst>
              <a:ext uri="{FF2B5EF4-FFF2-40B4-BE49-F238E27FC236}">
                <a16:creationId xmlns:a16="http://schemas.microsoft.com/office/drawing/2014/main" xmlns="" id="{BE268116-E2A7-4F98-8812-192B4975E49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16CB76C5-8DA6-442E-F5D2-957B4369BC82}"/>
              </a:ext>
            </a:extLst>
          </p:cNvPr>
          <p:cNvSpPr>
            <a:spLocks noGrp="1"/>
          </p:cNvSpPr>
          <p:nvPr>
            <p:ph type="title"/>
          </p:nvPr>
        </p:nvSpPr>
        <p:spPr>
          <a:xfrm>
            <a:off x="814473" y="580744"/>
            <a:ext cx="10909073" cy="1057655"/>
          </a:xfrm>
        </p:spPr>
        <p:txBody>
          <a:bodyPr vert="horz" lIns="91440" tIns="45720" rIns="91440" bIns="45720" rtlCol="0" anchor="b">
            <a:normAutofit/>
          </a:bodyPr>
          <a:lstStyle/>
          <a:p>
            <a:r>
              <a:rPr lang="en-US" sz="3600" b="1" dirty="0">
                <a:solidFill>
                  <a:schemeClr val="tx1">
                    <a:lumMod val="85000"/>
                    <a:lumOff val="15000"/>
                  </a:schemeClr>
                </a:solidFill>
              </a:rPr>
              <a:t>Code Snippet of Assertion TRUE / FALSE</a:t>
            </a:r>
          </a:p>
        </p:txBody>
      </p:sp>
      <p:pic>
        <p:nvPicPr>
          <p:cNvPr id="5" name="Content Placeholder 4" descr="A screenshot of a computer program&#10;&#10;Description automatically generated">
            <a:extLst>
              <a:ext uri="{FF2B5EF4-FFF2-40B4-BE49-F238E27FC236}">
                <a16:creationId xmlns:a16="http://schemas.microsoft.com/office/drawing/2014/main" xmlns="" id="{C543074F-2F7D-1DBC-746B-BFF34C502EB0}"/>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7034" r="-1" b="-1"/>
          <a:stretch/>
        </p:blipFill>
        <p:spPr>
          <a:xfrm>
            <a:off x="814474" y="1827216"/>
            <a:ext cx="10657638" cy="3602736"/>
          </a:xfrm>
          <a:prstGeom prst="rect">
            <a:avLst/>
          </a:prstGeom>
        </p:spPr>
      </p:pic>
      <p:cxnSp>
        <p:nvCxnSpPr>
          <p:cNvPr id="18" name="Straight Connector 17">
            <a:extLst>
              <a:ext uri="{FF2B5EF4-FFF2-40B4-BE49-F238E27FC236}">
                <a16:creationId xmlns:a16="http://schemas.microsoft.com/office/drawing/2014/main" xmlns="" id="{73D8893D-DEBE-4F67-901F-166F75E9C6E7}"/>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721086" y="5618770"/>
            <a:ext cx="1051560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xmlns="" id="{FBEFFA83-BC6D-4CD2-A2BA-98AD67423BF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p:nvSpPr>
          <p:cNvPr id="22" name="Rectangle 21">
            <a:extLst>
              <a:ext uri="{FF2B5EF4-FFF2-40B4-BE49-F238E27FC236}">
                <a16:creationId xmlns:a16="http://schemas.microsoft.com/office/drawing/2014/main" xmlns="" id="{AB5696BF-D495-4CAC-AA8A-4EBFF2C32A5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Tree>
    <p:extLst>
      <p:ext uri="{BB962C8B-B14F-4D97-AF65-F5344CB8AC3E}">
        <p14:creationId xmlns:p14="http://schemas.microsoft.com/office/powerpoint/2010/main" val="4502305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B7BBE04-A40B-3286-418A-14761E78C6D3}"/>
              </a:ext>
            </a:extLst>
          </p:cNvPr>
          <p:cNvSpPr>
            <a:spLocks noGrp="1"/>
          </p:cNvSpPr>
          <p:nvPr>
            <p:ph type="title"/>
          </p:nvPr>
        </p:nvSpPr>
        <p:spPr/>
        <p:txBody>
          <a:bodyPr>
            <a:normAutofit/>
          </a:bodyPr>
          <a:lstStyle/>
          <a:p>
            <a:r>
              <a:rPr lang="en-GB" sz="3600" b="1" dirty="0"/>
              <a:t>OUTPUT OF ASSERTION</a:t>
            </a:r>
            <a:endParaRPr lang="en-IN" sz="3600" b="1" dirty="0"/>
          </a:p>
        </p:txBody>
      </p:sp>
      <p:pic>
        <p:nvPicPr>
          <p:cNvPr id="5" name="Content Placeholder 4" descr="A screenshot of a computer&#10;&#10;Description automatically generated">
            <a:extLst>
              <a:ext uri="{FF2B5EF4-FFF2-40B4-BE49-F238E27FC236}">
                <a16:creationId xmlns:a16="http://schemas.microsoft.com/office/drawing/2014/main" xmlns="" id="{08EA49B2-379D-C3BD-655F-C0E90B80F1A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97280" y="2434136"/>
            <a:ext cx="10058400" cy="3304178"/>
          </a:xfrm>
        </p:spPr>
      </p:pic>
    </p:spTree>
    <p:extLst>
      <p:ext uri="{BB962C8B-B14F-4D97-AF65-F5344CB8AC3E}">
        <p14:creationId xmlns:p14="http://schemas.microsoft.com/office/powerpoint/2010/main" val="25516981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7C7F907-17EA-6359-AE12-1A82BF78876B}"/>
              </a:ext>
            </a:extLst>
          </p:cNvPr>
          <p:cNvSpPr>
            <a:spLocks noGrp="1"/>
          </p:cNvSpPr>
          <p:nvPr>
            <p:ph type="title"/>
          </p:nvPr>
        </p:nvSpPr>
        <p:spPr/>
        <p:txBody>
          <a:bodyPr>
            <a:normAutofit/>
          </a:bodyPr>
          <a:lstStyle/>
          <a:p>
            <a:r>
              <a:rPr lang="en-US" sz="3600" b="1" dirty="0"/>
              <a:t>DATA DRIVEN TESTING </a:t>
            </a:r>
            <a:endParaRPr lang="en-IN" sz="3600" b="1" dirty="0"/>
          </a:p>
        </p:txBody>
      </p:sp>
      <p:sp>
        <p:nvSpPr>
          <p:cNvPr id="3" name="Content Placeholder 2">
            <a:extLst>
              <a:ext uri="{FF2B5EF4-FFF2-40B4-BE49-F238E27FC236}">
                <a16:creationId xmlns:a16="http://schemas.microsoft.com/office/drawing/2014/main" xmlns="" id="{4A969D9D-66AF-D7C4-46DB-F00AB5747A75}"/>
              </a:ext>
            </a:extLst>
          </p:cNvPr>
          <p:cNvSpPr>
            <a:spLocks noGrp="1"/>
          </p:cNvSpPr>
          <p:nvPr>
            <p:ph idx="1"/>
          </p:nvPr>
        </p:nvSpPr>
        <p:spPr>
          <a:xfrm>
            <a:off x="1097280" y="2296916"/>
            <a:ext cx="10058400" cy="3821141"/>
          </a:xfrm>
        </p:spPr>
        <p:txBody>
          <a:bodyPr/>
          <a:lstStyle/>
          <a:p>
            <a:pPr lvl="1">
              <a:buFont typeface="Arial" panose="020B0604020202020204" pitchFamily="34" charset="0"/>
              <a:buChar char="•"/>
            </a:pPr>
            <a:r>
              <a:rPr lang="en-US" sz="2000" dirty="0"/>
              <a:t>Software testing can be a time-consuming slog. Using Data-Driven Testing(DDT), a revolutionary approach that leverages external data for efficient and effective testing. With DDT, you write less code, cover more scenarios, and maintaining tests are easy.</a:t>
            </a:r>
          </a:p>
          <a:p>
            <a:pPr lvl="1">
              <a:buFont typeface="Arial" panose="020B0604020202020204" pitchFamily="34" charset="0"/>
              <a:buChar char="•"/>
            </a:pPr>
            <a:endParaRPr lang="en-US" sz="2000" dirty="0"/>
          </a:p>
          <a:p>
            <a:pPr lvl="1">
              <a:buFont typeface="Arial" panose="020B0604020202020204" pitchFamily="34" charset="0"/>
              <a:buChar char="•"/>
            </a:pPr>
            <a:endParaRPr lang="en-US" sz="2000" dirty="0"/>
          </a:p>
          <a:p>
            <a:pPr lvl="1">
              <a:buFont typeface="Arial" panose="020B0604020202020204" pitchFamily="34" charset="0"/>
              <a:buChar char="•"/>
            </a:pPr>
            <a:r>
              <a:rPr lang="en-US" sz="2000" dirty="0" err="1"/>
              <a:t>Automate’s</a:t>
            </a:r>
            <a:r>
              <a:rPr lang="en-US" sz="2000" dirty="0"/>
              <a:t> tests using data from external sources(spreadsheets, databases, etc.)</a:t>
            </a:r>
          </a:p>
          <a:p>
            <a:pPr lvl="1">
              <a:buFont typeface="Arial" panose="020B0604020202020204" pitchFamily="34" charset="0"/>
              <a:buChar char="•"/>
            </a:pPr>
            <a:endParaRPr lang="en-US" sz="2000" dirty="0"/>
          </a:p>
          <a:p>
            <a:pPr lvl="1">
              <a:buFont typeface="Arial" panose="020B0604020202020204" pitchFamily="34" charset="0"/>
              <a:buChar char="•"/>
            </a:pPr>
            <a:endParaRPr lang="en-US" sz="2000" dirty="0"/>
          </a:p>
          <a:p>
            <a:pPr lvl="1">
              <a:buFont typeface="Arial" panose="020B0604020202020204" pitchFamily="34" charset="0"/>
              <a:buChar char="•"/>
            </a:pPr>
            <a:r>
              <a:rPr lang="en-US" sz="2000" dirty="0"/>
              <a:t> This </a:t>
            </a:r>
            <a:r>
              <a:rPr lang="en-US" sz="2000" dirty="0" err="1"/>
              <a:t>Execute’s</a:t>
            </a:r>
            <a:r>
              <a:rPr lang="en-US" sz="2000" dirty="0"/>
              <a:t> a single test script with multiple data sets, maximizing coverage.</a:t>
            </a:r>
            <a:endParaRPr lang="en-IN" dirty="0"/>
          </a:p>
        </p:txBody>
      </p:sp>
    </p:spTree>
    <p:extLst>
      <p:ext uri="{BB962C8B-B14F-4D97-AF65-F5344CB8AC3E}">
        <p14:creationId xmlns:p14="http://schemas.microsoft.com/office/powerpoint/2010/main" val="9434821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B8A9A0B-5A72-865C-6E2C-064C6B3FF216}"/>
              </a:ext>
            </a:extLst>
          </p:cNvPr>
          <p:cNvSpPr>
            <a:spLocks noGrp="1"/>
          </p:cNvSpPr>
          <p:nvPr>
            <p:ph type="title"/>
          </p:nvPr>
        </p:nvSpPr>
        <p:spPr>
          <a:xfrm>
            <a:off x="1106906" y="493178"/>
            <a:ext cx="6574972" cy="1359685"/>
          </a:xfrm>
        </p:spPr>
        <p:txBody>
          <a:bodyPr>
            <a:normAutofit/>
          </a:bodyPr>
          <a:lstStyle/>
          <a:p>
            <a:r>
              <a:rPr lang="en-US" b="1" dirty="0"/>
              <a:t>OBJECTIVE</a:t>
            </a:r>
            <a:endParaRPr lang="en-IN" b="1" dirty="0"/>
          </a:p>
        </p:txBody>
      </p:sp>
      <p:sp>
        <p:nvSpPr>
          <p:cNvPr id="3" name="Content Placeholder 2">
            <a:extLst>
              <a:ext uri="{FF2B5EF4-FFF2-40B4-BE49-F238E27FC236}">
                <a16:creationId xmlns:a16="http://schemas.microsoft.com/office/drawing/2014/main" xmlns="" id="{C491666B-0678-419E-A3FF-1B2061ABBB11}"/>
              </a:ext>
            </a:extLst>
          </p:cNvPr>
          <p:cNvSpPr>
            <a:spLocks noGrp="1"/>
          </p:cNvSpPr>
          <p:nvPr>
            <p:ph idx="1"/>
          </p:nvPr>
        </p:nvSpPr>
        <p:spPr>
          <a:xfrm>
            <a:off x="4974769" y="2198914"/>
            <a:ext cx="6574973" cy="3670180"/>
          </a:xfrm>
        </p:spPr>
        <p:txBody>
          <a:bodyPr>
            <a:normAutofit/>
          </a:bodyPr>
          <a:lstStyle/>
          <a:p>
            <a:endParaRPr lang="en-US" dirty="0"/>
          </a:p>
          <a:p>
            <a:r>
              <a:rPr lang="en-IN" dirty="0"/>
              <a:t>Introducing you to a comprehensive solution that aims to develop and provide the user with different transaction options for Digital Banking . Our project focuses on automating the end-to-end testing application utilizing Selenium WebDriver, TestNG and Cucumber. We have meticulously crafted test.</a:t>
            </a:r>
          </a:p>
          <a:p>
            <a:r>
              <a:rPr lang="en-IN" dirty="0"/>
              <a:t>.</a:t>
            </a:r>
          </a:p>
          <a:p>
            <a:pPr marL="0" indent="0">
              <a:buNone/>
            </a:pPr>
            <a:r>
              <a:rPr lang="en-IN" dirty="0"/>
              <a:t> </a:t>
            </a:r>
          </a:p>
        </p:txBody>
      </p:sp>
      <p:pic>
        <p:nvPicPr>
          <p:cNvPr id="5" name="Picture 4" descr="close up of man finger on stock market charts">
            <a:extLst>
              <a:ext uri="{FF2B5EF4-FFF2-40B4-BE49-F238E27FC236}">
                <a16:creationId xmlns:a16="http://schemas.microsoft.com/office/drawing/2014/main" xmlns="" id="{514A7FE3-0811-6A84-B2DF-DE78E035BA93}"/>
              </a:ext>
            </a:extLst>
          </p:cNvPr>
          <p:cNvPicPr>
            <a:picLocks noChangeAspect="1"/>
          </p:cNvPicPr>
          <p:nvPr/>
        </p:nvPicPr>
        <p:blipFill rotWithShape="1">
          <a:blip r:embed="rId2"/>
          <a:srcRect l="12819" r="36923" b="-1"/>
          <a:stretch/>
        </p:blipFill>
        <p:spPr>
          <a:xfrm>
            <a:off x="1173079" y="1786880"/>
            <a:ext cx="3801690" cy="4357654"/>
          </a:xfrm>
          <a:prstGeom prst="rect">
            <a:avLst/>
          </a:prstGeom>
        </p:spPr>
      </p:pic>
    </p:spTree>
    <p:extLst>
      <p:ext uri="{BB962C8B-B14F-4D97-AF65-F5344CB8AC3E}">
        <p14:creationId xmlns:p14="http://schemas.microsoft.com/office/powerpoint/2010/main" val="422563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2A6FDB9-E0C7-0807-5D6A-A714CF333D8B}"/>
              </a:ext>
            </a:extLst>
          </p:cNvPr>
          <p:cNvSpPr>
            <a:spLocks noGrp="1"/>
          </p:cNvSpPr>
          <p:nvPr>
            <p:ph type="title"/>
          </p:nvPr>
        </p:nvSpPr>
        <p:spPr/>
        <p:txBody>
          <a:bodyPr vert="horz" lIns="91440" tIns="45720" rIns="91440" bIns="45720" rtlCol="0" anchor="b">
            <a:normAutofit/>
          </a:bodyPr>
          <a:lstStyle/>
          <a:p>
            <a:r>
              <a:rPr lang="en-US" sz="3600" b="1" dirty="0"/>
              <a:t>BENEFITS AND COMPONETS OF DDT</a:t>
            </a:r>
            <a:endParaRPr lang="en-US" sz="3600" dirty="0"/>
          </a:p>
        </p:txBody>
      </p:sp>
      <p:sp>
        <p:nvSpPr>
          <p:cNvPr id="3" name="Text Placeholder 2">
            <a:extLst>
              <a:ext uri="{FF2B5EF4-FFF2-40B4-BE49-F238E27FC236}">
                <a16:creationId xmlns:a16="http://schemas.microsoft.com/office/drawing/2014/main" xmlns="" id="{0CA248C9-D3DD-5C55-825B-9D9185546FD7}"/>
              </a:ext>
            </a:extLst>
          </p:cNvPr>
          <p:cNvSpPr>
            <a:spLocks/>
          </p:cNvSpPr>
          <p:nvPr/>
        </p:nvSpPr>
        <p:spPr>
          <a:xfrm>
            <a:off x="1245711" y="2050388"/>
            <a:ext cx="4543647" cy="677515"/>
          </a:xfrm>
          <a:prstGeom prst="rect">
            <a:avLst/>
          </a:prstGeom>
        </p:spPr>
        <p:txBody>
          <a:bodyPr>
            <a:normAutofit/>
          </a:bodyPr>
          <a:lstStyle/>
          <a:p>
            <a:pPr algn="ctr" defTabSz="420624">
              <a:spcAft>
                <a:spcPts val="600"/>
              </a:spcAft>
            </a:pPr>
            <a:r>
              <a:rPr lang="en-US" sz="2576" b="1" kern="1200" dirty="0">
                <a:solidFill>
                  <a:schemeClr val="tx1"/>
                </a:solidFill>
                <a:latin typeface="+mn-lt"/>
                <a:ea typeface="+mn-ea"/>
                <a:cs typeface="+mn-cs"/>
              </a:rPr>
              <a:t>BENEFITS</a:t>
            </a:r>
            <a:endParaRPr lang="en-IN" sz="2800" b="1" dirty="0"/>
          </a:p>
        </p:txBody>
      </p:sp>
      <p:sp>
        <p:nvSpPr>
          <p:cNvPr id="4" name="Content Placeholder 3">
            <a:extLst>
              <a:ext uri="{FF2B5EF4-FFF2-40B4-BE49-F238E27FC236}">
                <a16:creationId xmlns:a16="http://schemas.microsoft.com/office/drawing/2014/main" xmlns="" id="{8F8DBAAD-7034-2B34-EFF3-BD882EEB377D}"/>
              </a:ext>
            </a:extLst>
          </p:cNvPr>
          <p:cNvSpPr>
            <a:spLocks/>
          </p:cNvSpPr>
          <p:nvPr/>
        </p:nvSpPr>
        <p:spPr>
          <a:xfrm>
            <a:off x="1287822" y="2790813"/>
            <a:ext cx="4543647" cy="3108565"/>
          </a:xfrm>
          <a:prstGeom prst="rect">
            <a:avLst/>
          </a:prstGeom>
        </p:spPr>
        <p:txBody>
          <a:bodyPr/>
          <a:lstStyle/>
          <a:p>
            <a:pPr defTabSz="420624">
              <a:spcAft>
                <a:spcPts val="600"/>
              </a:spcAft>
              <a:buFont typeface="Wingdings" panose="05000000000000000000" pitchFamily="2" charset="2"/>
              <a:buChar char="§"/>
            </a:pPr>
            <a:r>
              <a:rPr lang="en-US" sz="1656" kern="1200" dirty="0">
                <a:solidFill>
                  <a:schemeClr val="tx1"/>
                </a:solidFill>
                <a:latin typeface="+mn-lt"/>
                <a:ea typeface="+mn-ea"/>
                <a:cs typeface="+mn-cs"/>
              </a:rPr>
              <a:t> </a:t>
            </a:r>
            <a:r>
              <a:rPr lang="en-US" sz="1656" b="1" kern="1200" dirty="0">
                <a:solidFill>
                  <a:schemeClr val="tx1"/>
                </a:solidFill>
                <a:latin typeface="+mn-lt"/>
                <a:ea typeface="+mn-ea"/>
                <a:cs typeface="+mn-cs"/>
              </a:rPr>
              <a:t>Increased Test Coverage</a:t>
            </a:r>
            <a:r>
              <a:rPr lang="en-US" sz="1656" kern="1200" dirty="0">
                <a:solidFill>
                  <a:schemeClr val="tx1"/>
                </a:solidFill>
                <a:latin typeface="+mn-lt"/>
                <a:ea typeface="+mn-ea"/>
                <a:cs typeface="+mn-cs"/>
              </a:rPr>
              <a:t>: Explore diverse scenarios effortlessly. </a:t>
            </a:r>
          </a:p>
          <a:p>
            <a:pPr defTabSz="420624">
              <a:spcAft>
                <a:spcPts val="600"/>
              </a:spcAft>
              <a:buFont typeface="Wingdings" panose="05000000000000000000" pitchFamily="2" charset="2"/>
              <a:buChar char="§"/>
            </a:pPr>
            <a:r>
              <a:rPr lang="en-US" sz="1656" b="1" kern="1200" dirty="0">
                <a:solidFill>
                  <a:schemeClr val="tx1"/>
                </a:solidFill>
                <a:latin typeface="+mn-lt"/>
                <a:ea typeface="+mn-ea"/>
                <a:cs typeface="+mn-cs"/>
              </a:rPr>
              <a:t>Reduced Maintenance</a:t>
            </a:r>
            <a:r>
              <a:rPr lang="en-US" sz="1656" kern="1200" dirty="0">
                <a:solidFill>
                  <a:schemeClr val="tx1"/>
                </a:solidFill>
                <a:latin typeface="+mn-lt"/>
                <a:ea typeface="+mn-ea"/>
                <a:cs typeface="+mn-cs"/>
              </a:rPr>
              <a:t>: Modify data, not scripts, for easy updates.</a:t>
            </a:r>
          </a:p>
          <a:p>
            <a:pPr defTabSz="420624">
              <a:spcAft>
                <a:spcPts val="600"/>
              </a:spcAft>
              <a:buFont typeface="Wingdings" panose="05000000000000000000" pitchFamily="2" charset="2"/>
              <a:buChar char="§"/>
            </a:pPr>
            <a:r>
              <a:rPr lang="en-US" sz="1656" kern="1200" dirty="0">
                <a:solidFill>
                  <a:schemeClr val="tx1"/>
                </a:solidFill>
                <a:latin typeface="+mn-lt"/>
                <a:ea typeface="+mn-ea"/>
                <a:cs typeface="+mn-cs"/>
              </a:rPr>
              <a:t> </a:t>
            </a:r>
            <a:r>
              <a:rPr lang="en-US" sz="1656" b="1" kern="1200" dirty="0">
                <a:solidFill>
                  <a:schemeClr val="tx1"/>
                </a:solidFill>
                <a:latin typeface="+mn-lt"/>
                <a:ea typeface="+mn-ea"/>
                <a:cs typeface="+mn-cs"/>
              </a:rPr>
              <a:t>Improved Data Management</a:t>
            </a:r>
            <a:r>
              <a:rPr lang="en-US" sz="1656" kern="1200" dirty="0">
                <a:solidFill>
                  <a:schemeClr val="tx1"/>
                </a:solidFill>
                <a:latin typeface="+mn-lt"/>
                <a:ea typeface="+mn-ea"/>
                <a:cs typeface="+mn-cs"/>
              </a:rPr>
              <a:t>: Centralize and track test data.</a:t>
            </a:r>
          </a:p>
          <a:p>
            <a:pPr defTabSz="420624">
              <a:spcAft>
                <a:spcPts val="600"/>
              </a:spcAft>
              <a:buFont typeface="Wingdings" panose="05000000000000000000" pitchFamily="2" charset="2"/>
              <a:buChar char="§"/>
            </a:pPr>
            <a:r>
              <a:rPr lang="en-US" sz="1656" kern="1200" dirty="0">
                <a:solidFill>
                  <a:schemeClr val="tx1"/>
                </a:solidFill>
                <a:latin typeface="+mn-lt"/>
                <a:ea typeface="+mn-ea"/>
                <a:cs typeface="+mn-cs"/>
              </a:rPr>
              <a:t> </a:t>
            </a:r>
            <a:r>
              <a:rPr lang="en-US" sz="1656" b="1" kern="1200" dirty="0">
                <a:solidFill>
                  <a:schemeClr val="tx1"/>
                </a:solidFill>
                <a:latin typeface="+mn-lt"/>
                <a:ea typeface="+mn-ea"/>
                <a:cs typeface="+mn-cs"/>
              </a:rPr>
              <a:t>Enhanced Reusability</a:t>
            </a:r>
            <a:r>
              <a:rPr lang="en-US" sz="1656" kern="1200" dirty="0">
                <a:solidFill>
                  <a:schemeClr val="tx1"/>
                </a:solidFill>
                <a:latin typeface="+mn-lt"/>
                <a:ea typeface="+mn-ea"/>
                <a:cs typeface="+mn-cs"/>
              </a:rPr>
              <a:t>: Divide and components</a:t>
            </a:r>
            <a:endParaRPr lang="en-IN" dirty="0"/>
          </a:p>
        </p:txBody>
      </p:sp>
      <p:sp>
        <p:nvSpPr>
          <p:cNvPr id="5" name="Text Placeholder 4">
            <a:extLst>
              <a:ext uri="{FF2B5EF4-FFF2-40B4-BE49-F238E27FC236}">
                <a16:creationId xmlns:a16="http://schemas.microsoft.com/office/drawing/2014/main" xmlns="" id="{CC15A754-E621-E922-25F1-15AD1121B393}"/>
              </a:ext>
            </a:extLst>
          </p:cNvPr>
          <p:cNvSpPr>
            <a:spLocks/>
          </p:cNvSpPr>
          <p:nvPr/>
        </p:nvSpPr>
        <p:spPr>
          <a:xfrm>
            <a:off x="6264447" y="2098515"/>
            <a:ext cx="4543647" cy="677515"/>
          </a:xfrm>
          <a:prstGeom prst="rect">
            <a:avLst/>
          </a:prstGeom>
        </p:spPr>
        <p:txBody>
          <a:bodyPr>
            <a:normAutofit/>
          </a:bodyPr>
          <a:lstStyle/>
          <a:p>
            <a:pPr algn="ctr" defTabSz="420624">
              <a:spcAft>
                <a:spcPts val="600"/>
              </a:spcAft>
            </a:pPr>
            <a:r>
              <a:rPr lang="en-US" sz="2576" b="1" kern="1200" dirty="0">
                <a:solidFill>
                  <a:schemeClr val="tx1"/>
                </a:solidFill>
                <a:latin typeface="+mn-lt"/>
                <a:ea typeface="+mn-ea"/>
                <a:cs typeface="+mn-cs"/>
              </a:rPr>
              <a:t>COMPONENTS</a:t>
            </a:r>
            <a:endParaRPr lang="en-IN" sz="2800" b="1" dirty="0"/>
          </a:p>
        </p:txBody>
      </p:sp>
      <p:sp>
        <p:nvSpPr>
          <p:cNvPr id="6" name="Content Placeholder 5">
            <a:extLst>
              <a:ext uri="{FF2B5EF4-FFF2-40B4-BE49-F238E27FC236}">
                <a16:creationId xmlns:a16="http://schemas.microsoft.com/office/drawing/2014/main" xmlns="" id="{E0A87719-DFC7-2CED-A66A-08897AE47F43}"/>
              </a:ext>
            </a:extLst>
          </p:cNvPr>
          <p:cNvSpPr>
            <a:spLocks/>
          </p:cNvSpPr>
          <p:nvPr/>
        </p:nvSpPr>
        <p:spPr>
          <a:xfrm>
            <a:off x="6360533" y="2790813"/>
            <a:ext cx="4543647" cy="3108565"/>
          </a:xfrm>
          <a:prstGeom prst="rect">
            <a:avLst/>
          </a:prstGeom>
        </p:spPr>
        <p:txBody>
          <a:bodyPr/>
          <a:lstStyle/>
          <a:p>
            <a:pPr defTabSz="420624">
              <a:spcAft>
                <a:spcPts val="600"/>
              </a:spcAft>
              <a:buFont typeface="Wingdings" panose="05000000000000000000" pitchFamily="2" charset="2"/>
              <a:buChar char="§"/>
            </a:pPr>
            <a:r>
              <a:rPr lang="en-US" sz="1656" kern="1200" dirty="0">
                <a:solidFill>
                  <a:schemeClr val="tx1"/>
                </a:solidFill>
                <a:latin typeface="+mn-lt"/>
                <a:ea typeface="+mn-ea"/>
                <a:cs typeface="+mn-cs"/>
              </a:rPr>
              <a:t> </a:t>
            </a:r>
            <a:r>
              <a:rPr lang="en-US" sz="1656" b="1" kern="1200" dirty="0">
                <a:solidFill>
                  <a:schemeClr val="tx1"/>
                </a:solidFill>
                <a:latin typeface="+mn-lt"/>
                <a:ea typeface="+mn-ea"/>
                <a:cs typeface="+mn-cs"/>
              </a:rPr>
              <a:t>Test Scripts</a:t>
            </a:r>
            <a:r>
              <a:rPr lang="en-US" sz="1656" kern="1200" dirty="0">
                <a:solidFill>
                  <a:schemeClr val="tx1"/>
                </a:solidFill>
                <a:latin typeface="+mn-lt"/>
                <a:ea typeface="+mn-ea"/>
                <a:cs typeface="+mn-cs"/>
              </a:rPr>
              <a:t>: Define the logic and flow, independent of data</a:t>
            </a:r>
          </a:p>
          <a:p>
            <a:pPr defTabSz="420624">
              <a:spcAft>
                <a:spcPts val="600"/>
              </a:spcAft>
              <a:buFont typeface="Wingdings" panose="05000000000000000000" pitchFamily="2" charset="2"/>
              <a:buChar char="§"/>
            </a:pPr>
            <a:r>
              <a:rPr lang="en-US" sz="1656" b="1" kern="1200" dirty="0">
                <a:solidFill>
                  <a:schemeClr val="tx1"/>
                </a:solidFill>
                <a:latin typeface="+mn-lt"/>
                <a:ea typeface="+mn-ea"/>
                <a:cs typeface="+mn-cs"/>
              </a:rPr>
              <a:t> Data Sources</a:t>
            </a:r>
            <a:r>
              <a:rPr lang="en-US" sz="1656" kern="1200" dirty="0">
                <a:solidFill>
                  <a:schemeClr val="tx1"/>
                </a:solidFill>
                <a:latin typeface="+mn-lt"/>
                <a:ea typeface="+mn-ea"/>
                <a:cs typeface="+mn-cs"/>
              </a:rPr>
              <a:t>: Store test data (input/expected output) in external files.</a:t>
            </a:r>
          </a:p>
          <a:p>
            <a:pPr defTabSz="420624">
              <a:spcAft>
                <a:spcPts val="600"/>
              </a:spcAft>
              <a:buFont typeface="Wingdings" panose="05000000000000000000" pitchFamily="2" charset="2"/>
              <a:buChar char="§"/>
            </a:pPr>
            <a:r>
              <a:rPr lang="en-US" sz="1656" kern="1200" dirty="0">
                <a:solidFill>
                  <a:schemeClr val="tx1"/>
                </a:solidFill>
                <a:latin typeface="+mn-lt"/>
                <a:ea typeface="+mn-ea"/>
                <a:cs typeface="+mn-cs"/>
              </a:rPr>
              <a:t> </a:t>
            </a:r>
            <a:r>
              <a:rPr lang="en-US" sz="1656" b="1" kern="1200" dirty="0">
                <a:solidFill>
                  <a:schemeClr val="tx1"/>
                </a:solidFill>
                <a:latin typeface="+mn-lt"/>
                <a:ea typeface="+mn-ea"/>
                <a:cs typeface="+mn-cs"/>
              </a:rPr>
              <a:t>Data Parameters</a:t>
            </a:r>
            <a:r>
              <a:rPr lang="en-US" sz="1656" kern="1200" dirty="0">
                <a:solidFill>
                  <a:schemeClr val="tx1"/>
                </a:solidFill>
                <a:latin typeface="+mn-lt"/>
                <a:ea typeface="+mn-ea"/>
                <a:cs typeface="+mn-cs"/>
              </a:rPr>
              <a:t>: Placeholders in the script filled with data from the source</a:t>
            </a:r>
          </a:p>
          <a:p>
            <a:pPr>
              <a:spcAft>
                <a:spcPts val="600"/>
              </a:spcAft>
              <a:buFont typeface="Wingdings" panose="05000000000000000000" pitchFamily="2" charset="2"/>
              <a:buChar char="§"/>
            </a:pPr>
            <a:endParaRPr lang="en-IN" dirty="0"/>
          </a:p>
        </p:txBody>
      </p:sp>
    </p:spTree>
    <p:extLst>
      <p:ext uri="{BB962C8B-B14F-4D97-AF65-F5344CB8AC3E}">
        <p14:creationId xmlns:p14="http://schemas.microsoft.com/office/powerpoint/2010/main" val="326209564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FF9FD13-6C28-3137-A7C3-6429BB31902D}"/>
              </a:ext>
            </a:extLst>
          </p:cNvPr>
          <p:cNvSpPr>
            <a:spLocks noGrp="1"/>
          </p:cNvSpPr>
          <p:nvPr>
            <p:ph type="title"/>
          </p:nvPr>
        </p:nvSpPr>
        <p:spPr>
          <a:xfrm>
            <a:off x="1140398" y="878304"/>
            <a:ext cx="7426086" cy="1130968"/>
          </a:xfrm>
        </p:spPr>
        <p:txBody>
          <a:bodyPr anchor="ctr">
            <a:noAutofit/>
          </a:bodyPr>
          <a:lstStyle/>
          <a:p>
            <a:pPr algn="r"/>
            <a:r>
              <a:rPr lang="en-US" sz="3600" b="1" dirty="0"/>
              <a:t>IMPLEMENTATION AND TOOL OF DDT </a:t>
            </a:r>
            <a:endParaRPr lang="en-IN" sz="3600" b="1" dirty="0"/>
          </a:p>
        </p:txBody>
      </p:sp>
      <p:sp>
        <p:nvSpPr>
          <p:cNvPr id="19" name="Content Placeholder 2">
            <a:extLst>
              <a:ext uri="{FF2B5EF4-FFF2-40B4-BE49-F238E27FC236}">
                <a16:creationId xmlns:a16="http://schemas.microsoft.com/office/drawing/2014/main" xmlns="" id="{1573DFE7-173C-0C0E-714A-D126B9A0C307}"/>
              </a:ext>
            </a:extLst>
          </p:cNvPr>
          <p:cNvSpPr>
            <a:spLocks noGrp="1"/>
          </p:cNvSpPr>
          <p:nvPr>
            <p:ph idx="1"/>
          </p:nvPr>
        </p:nvSpPr>
        <p:spPr>
          <a:xfrm>
            <a:off x="1140398" y="1889938"/>
            <a:ext cx="9651928" cy="4276245"/>
          </a:xfrm>
        </p:spPr>
        <p:txBody>
          <a:bodyPr anchor="ctr">
            <a:normAutofit fontScale="92500" lnSpcReduction="20000"/>
          </a:bodyPr>
          <a:lstStyle/>
          <a:p>
            <a:pPr>
              <a:buFont typeface="Wingdings" panose="05000000000000000000" pitchFamily="2" charset="2"/>
              <a:buChar char="Ø"/>
            </a:pPr>
            <a:r>
              <a:rPr lang="en-IN" sz="1500" b="1" dirty="0"/>
              <a:t>Choosing a Data Source: </a:t>
            </a:r>
          </a:p>
          <a:p>
            <a:r>
              <a:rPr lang="en-IN" sz="1500" dirty="0"/>
              <a:t>  Spreadsheets (simple, familiar) </a:t>
            </a:r>
          </a:p>
          <a:p>
            <a:r>
              <a:rPr lang="en-IN" sz="1500" dirty="0"/>
              <a:t> CSV files (structured, machine-readable) </a:t>
            </a:r>
          </a:p>
          <a:p>
            <a:r>
              <a:rPr lang="en-IN" sz="1500" dirty="0"/>
              <a:t> Databases (scalable, secure) </a:t>
            </a:r>
          </a:p>
          <a:p>
            <a:r>
              <a:rPr lang="en-IN" sz="1500" dirty="0"/>
              <a:t> APIs (dynamic, real-time) </a:t>
            </a:r>
          </a:p>
          <a:p>
            <a:pPr>
              <a:buFont typeface="Wingdings" panose="05000000000000000000" pitchFamily="2" charset="2"/>
              <a:buChar char="Ø"/>
            </a:pPr>
            <a:r>
              <a:rPr lang="en-IN" sz="1500" b="1" dirty="0"/>
              <a:t>Popular DDT Frameworks: </a:t>
            </a:r>
          </a:p>
          <a:p>
            <a:r>
              <a:rPr lang="en-IN" sz="1500" dirty="0"/>
              <a:t>  JUnit Parameterized (Java) </a:t>
            </a:r>
          </a:p>
          <a:p>
            <a:r>
              <a:rPr lang="en-IN" sz="1500" dirty="0"/>
              <a:t> </a:t>
            </a:r>
            <a:r>
              <a:rPr lang="en-IN" sz="1500" dirty="0" err="1"/>
              <a:t>NUnit</a:t>
            </a:r>
            <a:r>
              <a:rPr lang="en-IN" sz="1500" dirty="0"/>
              <a:t> Parameterized (C#) </a:t>
            </a:r>
          </a:p>
          <a:p>
            <a:r>
              <a:rPr lang="en-IN" sz="1500" dirty="0"/>
              <a:t> Robot Framework (multi-language) </a:t>
            </a:r>
          </a:p>
          <a:p>
            <a:pPr>
              <a:buFont typeface="Wingdings" panose="05000000000000000000" pitchFamily="2" charset="2"/>
              <a:buChar char="Ø"/>
            </a:pPr>
            <a:r>
              <a:rPr lang="en-IN" sz="1500" b="1" dirty="0"/>
              <a:t>Data Parameterization: </a:t>
            </a:r>
          </a:p>
          <a:p>
            <a:r>
              <a:rPr lang="en-IN" sz="1500" dirty="0"/>
              <a:t> Annotations (@DataDriven) </a:t>
            </a:r>
          </a:p>
          <a:p>
            <a:r>
              <a:rPr lang="en-IN" sz="1500" dirty="0"/>
              <a:t> Data Providers (supply data to tests) </a:t>
            </a:r>
          </a:p>
          <a:p>
            <a:r>
              <a:rPr lang="en-IN" sz="1500" dirty="0"/>
              <a:t> Configuration Files (external data storage) </a:t>
            </a:r>
          </a:p>
        </p:txBody>
      </p:sp>
    </p:spTree>
    <p:extLst>
      <p:ext uri="{BB962C8B-B14F-4D97-AF65-F5344CB8AC3E}">
        <p14:creationId xmlns:p14="http://schemas.microsoft.com/office/powerpoint/2010/main" val="178230061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4E4FA68-9936-51F6-8662-C82D0C73B27D}"/>
              </a:ext>
            </a:extLst>
          </p:cNvPr>
          <p:cNvSpPr>
            <a:spLocks noGrp="1"/>
          </p:cNvSpPr>
          <p:nvPr>
            <p:ph type="title"/>
          </p:nvPr>
        </p:nvSpPr>
        <p:spPr>
          <a:xfrm>
            <a:off x="1199483" y="276449"/>
            <a:ext cx="10141392" cy="1490492"/>
          </a:xfrm>
        </p:spPr>
        <p:txBody>
          <a:bodyPr vert="horz" lIns="91440" tIns="45720" rIns="91440" bIns="45720" rtlCol="0" anchor="b">
            <a:normAutofit/>
          </a:bodyPr>
          <a:lstStyle/>
          <a:p>
            <a:r>
              <a:rPr lang="en-US" sz="3600" b="1" dirty="0">
                <a:solidFill>
                  <a:schemeClr val="tx1">
                    <a:lumMod val="85000"/>
                    <a:lumOff val="15000"/>
                  </a:schemeClr>
                </a:solidFill>
              </a:rPr>
              <a:t>Code Snippet of DDT</a:t>
            </a:r>
          </a:p>
        </p:txBody>
      </p:sp>
      <p:pic>
        <p:nvPicPr>
          <p:cNvPr id="5" name="Content Placeholder 4">
            <a:extLst>
              <a:ext uri="{FF2B5EF4-FFF2-40B4-BE49-F238E27FC236}">
                <a16:creationId xmlns:a16="http://schemas.microsoft.com/office/drawing/2014/main" xmlns="" id="{BCF4DE2C-273D-142F-E44D-AF7EE9D70917}"/>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t="5719" b="5719"/>
          <a:stretch/>
        </p:blipFill>
        <p:spPr>
          <a:xfrm>
            <a:off x="1199483" y="1894974"/>
            <a:ext cx="7507111" cy="4253163"/>
          </a:xfrm>
          <a:prstGeom prst="rect">
            <a:avLst/>
          </a:prstGeom>
        </p:spPr>
      </p:pic>
    </p:spTree>
    <p:extLst>
      <p:ext uri="{BB962C8B-B14F-4D97-AF65-F5344CB8AC3E}">
        <p14:creationId xmlns:p14="http://schemas.microsoft.com/office/powerpoint/2010/main" val="329308958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55897FA-CA50-D872-BE82-8541FA540D2A}"/>
              </a:ext>
            </a:extLst>
          </p:cNvPr>
          <p:cNvSpPr>
            <a:spLocks noGrp="1"/>
          </p:cNvSpPr>
          <p:nvPr>
            <p:ph type="title"/>
          </p:nvPr>
        </p:nvSpPr>
        <p:spPr>
          <a:xfrm>
            <a:off x="1127294" y="1064795"/>
            <a:ext cx="9220976" cy="759968"/>
          </a:xfrm>
        </p:spPr>
        <p:txBody>
          <a:bodyPr vert="horz" lIns="91440" tIns="45720" rIns="91440" bIns="45720" rtlCol="0" anchor="b">
            <a:normAutofit/>
          </a:bodyPr>
          <a:lstStyle/>
          <a:p>
            <a:r>
              <a:rPr lang="en-US" sz="3600" b="1" dirty="0">
                <a:solidFill>
                  <a:schemeClr val="tx1">
                    <a:lumMod val="85000"/>
                    <a:lumOff val="15000"/>
                  </a:schemeClr>
                </a:solidFill>
              </a:rPr>
              <a:t>Output of  </a:t>
            </a:r>
            <a:r>
              <a:rPr lang="en-US" sz="3600" b="1" dirty="0" err="1">
                <a:solidFill>
                  <a:schemeClr val="tx1">
                    <a:lumMod val="85000"/>
                    <a:lumOff val="15000"/>
                  </a:schemeClr>
                </a:solidFill>
              </a:rPr>
              <a:t>DataDrivenTesting</a:t>
            </a:r>
            <a:endParaRPr lang="en-US" sz="3600" b="1" dirty="0">
              <a:solidFill>
                <a:schemeClr val="tx1">
                  <a:lumMod val="85000"/>
                  <a:lumOff val="15000"/>
                </a:schemeClr>
              </a:solidFill>
            </a:endParaRPr>
          </a:p>
        </p:txBody>
      </p:sp>
      <p:pic>
        <p:nvPicPr>
          <p:cNvPr id="5" name="Content Placeholder 4" descr="A screenshot of a computer error">
            <a:extLst>
              <a:ext uri="{FF2B5EF4-FFF2-40B4-BE49-F238E27FC236}">
                <a16:creationId xmlns:a16="http://schemas.microsoft.com/office/drawing/2014/main" xmlns="" id="{40C66FA7-425F-319C-5756-81AD0484FFD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27294" y="2021304"/>
            <a:ext cx="6912217" cy="4228789"/>
          </a:xfrm>
          <a:prstGeom prst="rect">
            <a:avLst/>
          </a:prstGeom>
        </p:spPr>
      </p:pic>
    </p:spTree>
    <p:extLst>
      <p:ext uri="{BB962C8B-B14F-4D97-AF65-F5344CB8AC3E}">
        <p14:creationId xmlns:p14="http://schemas.microsoft.com/office/powerpoint/2010/main" val="7915829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CUCUMBER?</a:t>
            </a:r>
            <a:endParaRPr lang="en-IN"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60079" y="2337304"/>
            <a:ext cx="9823010" cy="3927235"/>
          </a:xfrm>
        </p:spPr>
      </p:pic>
      <p:sp>
        <p:nvSpPr>
          <p:cNvPr id="5" name="TextBox 4"/>
          <p:cNvSpPr txBox="1"/>
          <p:nvPr/>
        </p:nvSpPr>
        <p:spPr>
          <a:xfrm>
            <a:off x="1206007" y="1806499"/>
            <a:ext cx="9477082" cy="461665"/>
          </a:xfrm>
          <a:prstGeom prst="rect">
            <a:avLst/>
          </a:prstGeom>
          <a:noFill/>
        </p:spPr>
        <p:txBody>
          <a:bodyPr wrap="none" rtlCol="0">
            <a:spAutoFit/>
          </a:bodyPr>
          <a:lstStyle/>
          <a:p>
            <a:r>
              <a:rPr lang="en-US" sz="2400" dirty="0"/>
              <a:t>Designs and develops an application around a behavior preferred by </a:t>
            </a:r>
            <a:r>
              <a:rPr lang="en-US" sz="2400" dirty="0" smtClean="0"/>
              <a:t>users</a:t>
            </a:r>
            <a:endParaRPr lang="en-IN" sz="2400" dirty="0"/>
          </a:p>
        </p:txBody>
      </p:sp>
    </p:spTree>
    <p:extLst>
      <p:ext uri="{BB962C8B-B14F-4D97-AF65-F5344CB8AC3E}">
        <p14:creationId xmlns:p14="http://schemas.microsoft.com/office/powerpoint/2010/main" val="359996448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3404" y="877280"/>
            <a:ext cx="10291187" cy="5052740"/>
          </a:xfrm>
          <a:prstGeom prst="rect">
            <a:avLst/>
          </a:prstGeom>
        </p:spPr>
      </p:pic>
      <p:sp>
        <p:nvSpPr>
          <p:cNvPr id="9" name="Content Placeholder 2"/>
          <p:cNvSpPr txBox="1">
            <a:spLocks/>
          </p:cNvSpPr>
          <p:nvPr/>
        </p:nvSpPr>
        <p:spPr>
          <a:xfrm>
            <a:off x="997692" y="386584"/>
            <a:ext cx="10058400" cy="345205"/>
          </a:xfrm>
          <a:prstGeom prst="rect">
            <a:avLst/>
          </a:prstGeom>
        </p:spPr>
        <p:txBody>
          <a:bodyPr vert="horz" lIns="0" tIns="45720" rIns="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2400" dirty="0" smtClean="0"/>
              <a:t>Cucumber is a software tool that is used to implement BDD</a:t>
            </a:r>
            <a:endParaRPr lang="en-IN" sz="2400" dirty="0"/>
          </a:p>
        </p:txBody>
      </p:sp>
    </p:spTree>
    <p:extLst>
      <p:ext uri="{BB962C8B-B14F-4D97-AF65-F5344CB8AC3E}">
        <p14:creationId xmlns:p14="http://schemas.microsoft.com/office/powerpoint/2010/main" val="249540804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62850" y="416460"/>
            <a:ext cx="10927259" cy="5703683"/>
          </a:xfrm>
        </p:spPr>
      </p:pic>
    </p:spTree>
    <p:extLst>
      <p:ext uri="{BB962C8B-B14F-4D97-AF65-F5344CB8AC3E}">
        <p14:creationId xmlns:p14="http://schemas.microsoft.com/office/powerpoint/2010/main" val="402156494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42959" y="904442"/>
            <a:ext cx="10058400" cy="553434"/>
          </a:xfrm>
        </p:spPr>
        <p:txBody>
          <a:bodyPr>
            <a:noAutofit/>
          </a:bodyPr>
          <a:lstStyle/>
          <a:p>
            <a:r>
              <a:rPr lang="en-US" sz="2400" dirty="0"/>
              <a:t>Step definition is an automation code that comes with a pattern or an annotation, which maps the code to test case steps.</a:t>
            </a:r>
            <a:endParaRPr lang="en-IN" sz="2400" dirty="0"/>
          </a:p>
        </p:txBody>
      </p:sp>
      <p:sp>
        <p:nvSpPr>
          <p:cNvPr id="4" name="Title 3"/>
          <p:cNvSpPr>
            <a:spLocks noGrp="1"/>
          </p:cNvSpPr>
          <p:nvPr>
            <p:ph type="title"/>
          </p:nvPr>
        </p:nvSpPr>
        <p:spPr>
          <a:xfrm>
            <a:off x="961478" y="0"/>
            <a:ext cx="10058400" cy="678105"/>
          </a:xfrm>
        </p:spPr>
        <p:txBody>
          <a:bodyPr>
            <a:normAutofit/>
          </a:bodyPr>
          <a:lstStyle/>
          <a:p>
            <a:r>
              <a:rPr lang="en-US" sz="2800" b="1" dirty="0" smtClean="0"/>
              <a:t>Step Definition</a:t>
            </a:r>
            <a:endParaRPr lang="en-IN" sz="2800" b="1" dirty="0"/>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b="5427"/>
          <a:stretch/>
        </p:blipFill>
        <p:spPr>
          <a:xfrm>
            <a:off x="2118511" y="1767992"/>
            <a:ext cx="7348019" cy="4533219"/>
          </a:xfrm>
          <a:prstGeom prst="rect">
            <a:avLst/>
          </a:prstGeom>
        </p:spPr>
      </p:pic>
    </p:spTree>
    <p:extLst>
      <p:ext uri="{BB962C8B-B14F-4D97-AF65-F5344CB8AC3E}">
        <p14:creationId xmlns:p14="http://schemas.microsoft.com/office/powerpoint/2010/main" val="52901583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9789" y="316871"/>
            <a:ext cx="10058400" cy="772652"/>
          </a:xfrm>
        </p:spPr>
        <p:txBody>
          <a:bodyPr>
            <a:normAutofit/>
          </a:bodyPr>
          <a:lstStyle/>
          <a:p>
            <a:r>
              <a:rPr lang="en-US" sz="3200" b="1" dirty="0" smtClean="0"/>
              <a:t>Hooks</a:t>
            </a:r>
            <a:endParaRPr lang="en-IN" sz="3200" b="1"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57631" y="3053991"/>
            <a:ext cx="8192210" cy="3200677"/>
          </a:xfrm>
        </p:spPr>
      </p:pic>
      <p:sp>
        <p:nvSpPr>
          <p:cNvPr id="5" name="TextBox 4"/>
          <p:cNvSpPr txBox="1"/>
          <p:nvPr/>
        </p:nvSpPr>
        <p:spPr>
          <a:xfrm>
            <a:off x="1232766" y="1843933"/>
            <a:ext cx="9641939" cy="707886"/>
          </a:xfrm>
          <a:prstGeom prst="rect">
            <a:avLst/>
          </a:prstGeom>
          <a:noFill/>
        </p:spPr>
        <p:txBody>
          <a:bodyPr wrap="square" rtlCol="0">
            <a:spAutoFit/>
          </a:bodyPr>
          <a:lstStyle/>
          <a:p>
            <a:r>
              <a:rPr lang="en-US" sz="2000" dirty="0"/>
              <a:t>Hooks are executable blocks of code that run before and after each scenario. </a:t>
            </a:r>
            <a:endParaRPr lang="en-US" sz="2000" dirty="0" smtClean="0"/>
          </a:p>
          <a:p>
            <a:r>
              <a:rPr lang="en-US" sz="2000" dirty="0" smtClean="0"/>
              <a:t>They </a:t>
            </a:r>
            <a:r>
              <a:rPr lang="en-US" sz="2000" dirty="0"/>
              <a:t>manage code redundancy by allowing </a:t>
            </a:r>
            <a:r>
              <a:rPr lang="en-US" sz="2000" dirty="0" smtClean="0"/>
              <a:t>setup </a:t>
            </a:r>
            <a:r>
              <a:rPr lang="en-US" sz="2000" dirty="0"/>
              <a:t>to be run prior to tests and teardown.</a:t>
            </a:r>
            <a:endParaRPr lang="en-IN" sz="2000" dirty="0"/>
          </a:p>
        </p:txBody>
      </p:sp>
    </p:spTree>
    <p:extLst>
      <p:ext uri="{BB962C8B-B14F-4D97-AF65-F5344CB8AC3E}">
        <p14:creationId xmlns:p14="http://schemas.microsoft.com/office/powerpoint/2010/main" val="227437963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286604"/>
            <a:ext cx="10058400" cy="980882"/>
          </a:xfrm>
        </p:spPr>
        <p:txBody>
          <a:bodyPr>
            <a:normAutofit/>
          </a:bodyPr>
          <a:lstStyle/>
          <a:p>
            <a:r>
              <a:rPr lang="en-IN" sz="3200" b="1" dirty="0"/>
              <a:t>Scenario Keyword: Test Cases </a:t>
            </a:r>
          </a:p>
        </p:txBody>
      </p:sp>
      <p:sp>
        <p:nvSpPr>
          <p:cNvPr id="3" name="Content Placeholder 2"/>
          <p:cNvSpPr>
            <a:spLocks noGrp="1"/>
          </p:cNvSpPr>
          <p:nvPr>
            <p:ph idx="1"/>
          </p:nvPr>
        </p:nvSpPr>
        <p:spPr>
          <a:xfrm>
            <a:off x="1097280" y="2307460"/>
            <a:ext cx="10058400" cy="3776468"/>
          </a:xfrm>
        </p:spPr>
        <p:txBody>
          <a:bodyPr>
            <a:noAutofit/>
          </a:bodyPr>
          <a:lstStyle/>
          <a:p>
            <a:pPr>
              <a:buFont typeface="Wingdings" panose="05000000000000000000" pitchFamily="2" charset="2"/>
              <a:buChar char="Ø"/>
            </a:pPr>
            <a:r>
              <a:rPr lang="en-US" sz="2800" dirty="0" smtClean="0"/>
              <a:t>Background Step</a:t>
            </a:r>
          </a:p>
          <a:p>
            <a:pPr>
              <a:buFont typeface="Wingdings" panose="05000000000000000000" pitchFamily="2" charset="2"/>
              <a:buChar char="Ø"/>
            </a:pPr>
            <a:r>
              <a:rPr lang="en-US" sz="2800" dirty="0" smtClean="0"/>
              <a:t>Step Argument </a:t>
            </a:r>
          </a:p>
          <a:p>
            <a:pPr>
              <a:buFont typeface="Wingdings" panose="05000000000000000000" pitchFamily="2" charset="2"/>
              <a:buChar char="Ø"/>
            </a:pPr>
            <a:r>
              <a:rPr lang="en-US" sz="2800" dirty="0" smtClean="0"/>
              <a:t>Scenario Outline</a:t>
            </a:r>
          </a:p>
          <a:p>
            <a:pPr>
              <a:buFont typeface="Wingdings" panose="05000000000000000000" pitchFamily="2" charset="2"/>
              <a:buChar char="Ø"/>
            </a:pPr>
            <a:r>
              <a:rPr lang="en-US" sz="2800" dirty="0" smtClean="0"/>
              <a:t>Comments</a:t>
            </a:r>
          </a:p>
          <a:p>
            <a:pPr>
              <a:buFont typeface="Wingdings" panose="05000000000000000000" pitchFamily="2" charset="2"/>
              <a:buChar char="Ø"/>
            </a:pPr>
            <a:r>
              <a:rPr lang="en-US" sz="2800" dirty="0" smtClean="0"/>
              <a:t>Tags </a:t>
            </a:r>
            <a:endParaRPr lang="en-IN" sz="2800" dirty="0"/>
          </a:p>
        </p:txBody>
      </p:sp>
    </p:spTree>
    <p:extLst>
      <p:ext uri="{BB962C8B-B14F-4D97-AF65-F5344CB8AC3E}">
        <p14:creationId xmlns:p14="http://schemas.microsoft.com/office/powerpoint/2010/main" val="9622101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Pen placed on top of a signature line">
            <a:extLst>
              <a:ext uri="{FF2B5EF4-FFF2-40B4-BE49-F238E27FC236}">
                <a16:creationId xmlns:a16="http://schemas.microsoft.com/office/drawing/2014/main" xmlns="" id="{8C2CD868-F469-12B9-2A4F-7D23C55FF71F}"/>
              </a:ext>
            </a:extLst>
          </p:cNvPr>
          <p:cNvPicPr>
            <a:picLocks noChangeAspect="1"/>
          </p:cNvPicPr>
          <p:nvPr/>
        </p:nvPicPr>
        <p:blipFill rotWithShape="1">
          <a:blip r:embed="rId2">
            <a:duotone>
              <a:schemeClr val="bg2">
                <a:shade val="45000"/>
                <a:satMod val="135000"/>
              </a:schemeClr>
              <a:prstClr val="white"/>
            </a:duotone>
            <a:alphaModFix amt="35000"/>
          </a:blip>
          <a:srcRect b="15730"/>
          <a:stretch/>
        </p:blipFill>
        <p:spPr>
          <a:xfrm>
            <a:off x="30490" y="-66174"/>
            <a:ext cx="12191980" cy="6857990"/>
          </a:xfrm>
          <a:prstGeom prst="rect">
            <a:avLst/>
          </a:prstGeom>
        </p:spPr>
      </p:pic>
      <p:sp>
        <p:nvSpPr>
          <p:cNvPr id="2" name="Title 1">
            <a:extLst>
              <a:ext uri="{FF2B5EF4-FFF2-40B4-BE49-F238E27FC236}">
                <a16:creationId xmlns:a16="http://schemas.microsoft.com/office/drawing/2014/main" xmlns="" id="{E5DA21D4-EFD2-63A0-BDA2-6EB58805C234}"/>
              </a:ext>
            </a:extLst>
          </p:cNvPr>
          <p:cNvSpPr>
            <a:spLocks noGrp="1"/>
          </p:cNvSpPr>
          <p:nvPr>
            <p:ph type="title"/>
          </p:nvPr>
        </p:nvSpPr>
        <p:spPr>
          <a:xfrm>
            <a:off x="1097280" y="394977"/>
            <a:ext cx="10058400" cy="1450757"/>
          </a:xfrm>
        </p:spPr>
        <p:txBody>
          <a:bodyPr>
            <a:normAutofit/>
          </a:bodyPr>
          <a:lstStyle/>
          <a:p>
            <a:r>
              <a:rPr lang="en-US" b="1" dirty="0"/>
              <a:t>SCENARIOS</a:t>
            </a:r>
            <a:endParaRPr lang="en-IN" b="1" dirty="0"/>
          </a:p>
        </p:txBody>
      </p:sp>
      <p:sp>
        <p:nvSpPr>
          <p:cNvPr id="3" name="Content Placeholder 2">
            <a:extLst>
              <a:ext uri="{FF2B5EF4-FFF2-40B4-BE49-F238E27FC236}">
                <a16:creationId xmlns:a16="http://schemas.microsoft.com/office/drawing/2014/main" xmlns="" id="{96FF1943-58AE-004D-1FF8-5D35666A4310}"/>
              </a:ext>
            </a:extLst>
          </p:cNvPr>
          <p:cNvSpPr>
            <a:spLocks noGrp="1"/>
          </p:cNvSpPr>
          <p:nvPr>
            <p:ph idx="1"/>
          </p:nvPr>
        </p:nvSpPr>
        <p:spPr/>
        <p:txBody>
          <a:bodyPr>
            <a:normAutofit/>
          </a:bodyPr>
          <a:lstStyle/>
          <a:p>
            <a:r>
              <a:rPr lang="en-US" sz="1400" dirty="0"/>
              <a:t>We implemented the functionalities of “Online Banking Application” are main purpose of a test scenario is used to check the entire performance from end-to- end point of view.</a:t>
            </a:r>
          </a:p>
          <a:p>
            <a:r>
              <a:rPr lang="en-US" sz="1400" b="1" dirty="0"/>
              <a:t>Functionalities:</a:t>
            </a:r>
          </a:p>
          <a:p>
            <a:pPr>
              <a:buFont typeface="Courier New" panose="02070309020205020404" pitchFamily="49" charset="0"/>
              <a:buChar char="o"/>
            </a:pPr>
            <a:r>
              <a:rPr lang="en-US" sz="1400" dirty="0"/>
              <a:t> Sign Up </a:t>
            </a:r>
          </a:p>
          <a:p>
            <a:pPr>
              <a:buFont typeface="Courier New" panose="02070309020205020404" pitchFamily="49" charset="0"/>
              <a:buChar char="o"/>
            </a:pPr>
            <a:r>
              <a:rPr lang="en-US" sz="1400" dirty="0"/>
              <a:t> Sign In </a:t>
            </a:r>
          </a:p>
          <a:p>
            <a:pPr>
              <a:buFont typeface="Courier New" panose="02070309020205020404" pitchFamily="49" charset="0"/>
              <a:buChar char="o"/>
            </a:pPr>
            <a:r>
              <a:rPr lang="en-US" sz="1400" dirty="0"/>
              <a:t> Deposit into Account</a:t>
            </a:r>
          </a:p>
          <a:p>
            <a:pPr>
              <a:buFont typeface="Courier New" panose="02070309020205020404" pitchFamily="49" charset="0"/>
              <a:buChar char="o"/>
            </a:pPr>
            <a:r>
              <a:rPr lang="en-US" sz="1400" dirty="0"/>
              <a:t> Withdraw from Account </a:t>
            </a:r>
          </a:p>
          <a:p>
            <a:pPr>
              <a:buFont typeface="Courier New" panose="02070309020205020404" pitchFamily="49" charset="0"/>
              <a:buChar char="o"/>
            </a:pPr>
            <a:r>
              <a:rPr lang="en-US" sz="1400" dirty="0"/>
              <a:t> Transfer Between Account </a:t>
            </a:r>
          </a:p>
          <a:p>
            <a:pPr>
              <a:buFont typeface="Courier New" panose="02070309020205020404" pitchFamily="49" charset="0"/>
              <a:buChar char="o"/>
            </a:pPr>
            <a:r>
              <a:rPr lang="en-US" sz="1400" dirty="0"/>
              <a:t> Direct payment to visa</a:t>
            </a:r>
          </a:p>
          <a:p>
            <a:pPr>
              <a:buFont typeface="Courier New" panose="02070309020205020404" pitchFamily="49" charset="0"/>
              <a:buChar char="o"/>
            </a:pPr>
            <a:r>
              <a:rPr lang="en-US" sz="1400" dirty="0"/>
              <a:t> Search by TRN no on View Checking Account </a:t>
            </a:r>
          </a:p>
          <a:p>
            <a:pPr>
              <a:buFont typeface="Courier New" panose="02070309020205020404" pitchFamily="49" charset="0"/>
              <a:buChar char="o"/>
            </a:pPr>
            <a:r>
              <a:rPr lang="en-US" sz="1400" dirty="0"/>
              <a:t> Search by TRN no on View Saving Account </a:t>
            </a:r>
          </a:p>
          <a:p>
            <a:pPr>
              <a:buFont typeface="Courier New" panose="02070309020205020404" pitchFamily="49" charset="0"/>
              <a:buChar char="o"/>
            </a:pPr>
            <a:endParaRPr lang="en-US" sz="1400" dirty="0"/>
          </a:p>
          <a:p>
            <a:pPr marL="0" indent="0">
              <a:buNone/>
            </a:pPr>
            <a:endParaRPr lang="en-IN" sz="1400" dirty="0"/>
          </a:p>
        </p:txBody>
      </p:sp>
    </p:spTree>
    <p:extLst>
      <p:ext uri="{BB962C8B-B14F-4D97-AF65-F5344CB8AC3E}">
        <p14:creationId xmlns:p14="http://schemas.microsoft.com/office/powerpoint/2010/main" val="353238907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61478" y="185589"/>
            <a:ext cx="10058400" cy="754546"/>
          </a:xfrm>
        </p:spPr>
        <p:txBody>
          <a:bodyPr>
            <a:normAutofit/>
          </a:bodyPr>
          <a:lstStyle/>
          <a:p>
            <a:r>
              <a:rPr lang="en-US" sz="3600" b="1" dirty="0" smtClean="0"/>
              <a:t>Cucumber Options</a:t>
            </a:r>
            <a:endParaRPr lang="en-IN" sz="3600" b="1" dirty="0"/>
          </a:p>
        </p:txBody>
      </p:sp>
      <p:sp>
        <p:nvSpPr>
          <p:cNvPr id="3" name="Content Placeholder 2"/>
          <p:cNvSpPr>
            <a:spLocks noGrp="1"/>
          </p:cNvSpPr>
          <p:nvPr>
            <p:ph idx="1"/>
          </p:nvPr>
        </p:nvSpPr>
        <p:spPr>
          <a:xfrm>
            <a:off x="1544687" y="4350311"/>
            <a:ext cx="2623694" cy="1798563"/>
          </a:xfrm>
        </p:spPr>
        <p:txBody>
          <a:bodyPr>
            <a:noAutofit/>
          </a:bodyPr>
          <a:lstStyle/>
          <a:p>
            <a:pPr>
              <a:buFont typeface="Wingdings" panose="05000000000000000000" pitchFamily="2" charset="2"/>
              <a:buChar char="Ø"/>
            </a:pPr>
            <a:r>
              <a:rPr lang="en-US" sz="2400" dirty="0"/>
              <a:t>f</a:t>
            </a:r>
            <a:r>
              <a:rPr lang="en-US" sz="2400" dirty="0" smtClean="0"/>
              <a:t>eatures</a:t>
            </a:r>
          </a:p>
          <a:p>
            <a:pPr>
              <a:buFont typeface="Wingdings" panose="05000000000000000000" pitchFamily="2" charset="2"/>
              <a:buChar char="Ø"/>
            </a:pPr>
            <a:r>
              <a:rPr lang="en-US" sz="2400" dirty="0" smtClean="0"/>
              <a:t>glue</a:t>
            </a:r>
          </a:p>
          <a:p>
            <a:pPr>
              <a:buFont typeface="Wingdings" panose="05000000000000000000" pitchFamily="2" charset="2"/>
              <a:buChar char="Ø"/>
            </a:pPr>
            <a:r>
              <a:rPr lang="en-US" sz="2400" dirty="0" smtClean="0"/>
              <a:t>plugin</a:t>
            </a:r>
          </a:p>
        </p:txBody>
      </p:sp>
      <p:pic>
        <p:nvPicPr>
          <p:cNvPr id="4" name="Picture 3"/>
          <p:cNvPicPr>
            <a:picLocks noChangeAspect="1"/>
          </p:cNvPicPr>
          <p:nvPr/>
        </p:nvPicPr>
        <p:blipFill>
          <a:blip r:embed="rId2"/>
          <a:stretch>
            <a:fillRect/>
          </a:stretch>
        </p:blipFill>
        <p:spPr>
          <a:xfrm>
            <a:off x="360375" y="1046992"/>
            <a:ext cx="11659610" cy="3025402"/>
          </a:xfrm>
          <a:prstGeom prst="rect">
            <a:avLst/>
          </a:prstGeom>
        </p:spPr>
      </p:pic>
      <p:sp>
        <p:nvSpPr>
          <p:cNvPr id="5" name="Content Placeholder 2"/>
          <p:cNvSpPr txBox="1">
            <a:spLocks/>
          </p:cNvSpPr>
          <p:nvPr/>
        </p:nvSpPr>
        <p:spPr>
          <a:xfrm>
            <a:off x="7761985" y="4521372"/>
            <a:ext cx="2623694" cy="2699106"/>
          </a:xfrm>
          <a:prstGeom prst="rect">
            <a:avLst/>
          </a:prstGeom>
        </p:spPr>
        <p:txBody>
          <a:bodyPr vert="horz" lIns="0" tIns="45720" rIns="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Font typeface="Wingdings" panose="05000000000000000000" pitchFamily="2" charset="2"/>
              <a:buChar char="Ø"/>
            </a:pPr>
            <a:r>
              <a:rPr lang="en-US" sz="2400" dirty="0" err="1" smtClean="0"/>
              <a:t>dryRun</a:t>
            </a:r>
            <a:endParaRPr lang="en-US" sz="2400" dirty="0" smtClean="0"/>
          </a:p>
          <a:p>
            <a:pPr>
              <a:buFont typeface="Wingdings" panose="05000000000000000000" pitchFamily="2" charset="2"/>
              <a:buChar char="Ø"/>
            </a:pPr>
            <a:r>
              <a:rPr lang="en-US" sz="2400" dirty="0" smtClean="0"/>
              <a:t>monochrome</a:t>
            </a:r>
          </a:p>
          <a:p>
            <a:pPr>
              <a:buFont typeface="Wingdings" panose="05000000000000000000" pitchFamily="2" charset="2"/>
              <a:buChar char="Ø"/>
            </a:pPr>
            <a:r>
              <a:rPr lang="en-US" sz="2400" dirty="0" smtClean="0"/>
              <a:t>tags</a:t>
            </a:r>
          </a:p>
          <a:p>
            <a:pPr>
              <a:buFont typeface="Wingdings" panose="05000000000000000000" pitchFamily="2" charset="2"/>
              <a:buChar char="Ø"/>
            </a:pPr>
            <a:endParaRPr lang="en-IN" sz="2400" dirty="0"/>
          </a:p>
        </p:txBody>
      </p:sp>
    </p:spTree>
    <p:extLst>
      <p:ext uri="{BB962C8B-B14F-4D97-AF65-F5344CB8AC3E}">
        <p14:creationId xmlns:p14="http://schemas.microsoft.com/office/powerpoint/2010/main" val="71612972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59D6142-09BB-84C6-74D9-9551DC5D673A}"/>
              </a:ext>
            </a:extLst>
          </p:cNvPr>
          <p:cNvSpPr>
            <a:spLocks noGrp="1"/>
          </p:cNvSpPr>
          <p:nvPr>
            <p:ph type="title"/>
          </p:nvPr>
        </p:nvSpPr>
        <p:spPr/>
        <p:txBody>
          <a:bodyPr>
            <a:normAutofit/>
          </a:bodyPr>
          <a:lstStyle/>
          <a:p>
            <a:r>
              <a:rPr lang="en-US" sz="4400" b="1" dirty="0"/>
              <a:t>LOG </a:t>
            </a:r>
            <a:endParaRPr lang="en-IN" sz="4400" b="1" dirty="0"/>
          </a:p>
        </p:txBody>
      </p:sp>
      <p:sp>
        <p:nvSpPr>
          <p:cNvPr id="3" name="Content Placeholder 2">
            <a:extLst>
              <a:ext uri="{FF2B5EF4-FFF2-40B4-BE49-F238E27FC236}">
                <a16:creationId xmlns:a16="http://schemas.microsoft.com/office/drawing/2014/main" xmlns="" id="{42D216ED-5EE5-FB7C-DDD5-45DDE7F782BE}"/>
              </a:ext>
            </a:extLst>
          </p:cNvPr>
          <p:cNvSpPr>
            <a:spLocks noGrp="1"/>
          </p:cNvSpPr>
          <p:nvPr>
            <p:ph idx="1"/>
          </p:nvPr>
        </p:nvSpPr>
        <p:spPr>
          <a:xfrm>
            <a:off x="1097280" y="2093494"/>
            <a:ext cx="10058400" cy="3775599"/>
          </a:xfrm>
        </p:spPr>
        <p:txBody>
          <a:bodyPr/>
          <a:lstStyle/>
          <a:p>
            <a:endParaRPr lang="en-US" dirty="0"/>
          </a:p>
          <a:p>
            <a:r>
              <a:rPr lang="en-US" dirty="0"/>
              <a:t>Log412 It allow for easy configuration of advanced logging best practices such as  rolling files, different type of logging output destinations, Support for structured logging formats such as JSON,XML using multiple loggers and filters and custom log level.</a:t>
            </a:r>
          </a:p>
          <a:p>
            <a:pPr marL="0" indent="0">
              <a:buNone/>
            </a:pPr>
            <a:endParaRPr lang="en-US" dirty="0"/>
          </a:p>
          <a:p>
            <a:pPr>
              <a:buFont typeface="Wingdings" panose="05000000000000000000" pitchFamily="2" charset="2"/>
              <a:buChar char="Ø"/>
            </a:pPr>
            <a:r>
              <a:rPr lang="en-US" dirty="0"/>
              <a:t> Firstly we have to add these two dependencies to log4j2 the API and log for Zip code.</a:t>
            </a:r>
          </a:p>
          <a:p>
            <a:pPr>
              <a:buFont typeface="Wingdings" panose="05000000000000000000" pitchFamily="2" charset="2"/>
              <a:buChar char="Ø"/>
            </a:pPr>
            <a:r>
              <a:rPr lang="en-US" dirty="0"/>
              <a:t> Create resources a new source folder /src/main.</a:t>
            </a:r>
          </a:p>
          <a:p>
            <a:pPr>
              <a:buFont typeface="Wingdings" panose="05000000000000000000" pitchFamily="2" charset="2"/>
              <a:buChar char="Ø"/>
            </a:pPr>
            <a:r>
              <a:rPr lang="en-US" dirty="0"/>
              <a:t>Create a properties file with the rate (log4j2. properties) should be only this name.</a:t>
            </a:r>
          </a:p>
          <a:p>
            <a:pPr>
              <a:buFont typeface="Wingdings" panose="05000000000000000000" pitchFamily="2" charset="2"/>
              <a:buChar char="Ø"/>
            </a:pPr>
            <a:endParaRPr lang="en-US" dirty="0"/>
          </a:p>
          <a:p>
            <a:pPr marL="0" indent="0">
              <a:buNone/>
            </a:pPr>
            <a:endParaRPr lang="en-US" dirty="0"/>
          </a:p>
          <a:p>
            <a:pPr marL="0" indent="0">
              <a:buNone/>
            </a:pPr>
            <a:endParaRPr lang="en-IN" dirty="0"/>
          </a:p>
        </p:txBody>
      </p:sp>
    </p:spTree>
    <p:extLst>
      <p:ext uri="{BB962C8B-B14F-4D97-AF65-F5344CB8AC3E}">
        <p14:creationId xmlns:p14="http://schemas.microsoft.com/office/powerpoint/2010/main" val="258987512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xmlns="" id="{AAD77660-652A-1CB8-5761-247D4DCB17C6}"/>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rcRect/>
          <a:stretch/>
        </p:blipFill>
        <p:spPr>
          <a:xfrm>
            <a:off x="1191822" y="1958696"/>
            <a:ext cx="8228127" cy="4351868"/>
          </a:xfrm>
          <a:prstGeom prst="rect">
            <a:avLst/>
          </a:prstGeom>
        </p:spPr>
      </p:pic>
      <p:sp>
        <p:nvSpPr>
          <p:cNvPr id="2" name="TextBox 1">
            <a:extLst>
              <a:ext uri="{FF2B5EF4-FFF2-40B4-BE49-F238E27FC236}">
                <a16:creationId xmlns:a16="http://schemas.microsoft.com/office/drawing/2014/main" xmlns="" id="{F62395A0-AE05-F98D-E63F-56A0334FC5B5}"/>
              </a:ext>
            </a:extLst>
          </p:cNvPr>
          <p:cNvSpPr txBox="1"/>
          <p:nvPr/>
        </p:nvSpPr>
        <p:spPr>
          <a:xfrm>
            <a:off x="1191822" y="1180018"/>
            <a:ext cx="4210896" cy="646331"/>
          </a:xfrm>
          <a:prstGeom prst="rect">
            <a:avLst/>
          </a:prstGeom>
          <a:noFill/>
        </p:spPr>
        <p:txBody>
          <a:bodyPr wrap="none" rtlCol="0">
            <a:spAutoFit/>
          </a:bodyPr>
          <a:lstStyle/>
          <a:p>
            <a:r>
              <a:rPr lang="en-GB" sz="3600" b="1" dirty="0">
                <a:latin typeface="+mj-lt"/>
              </a:rPr>
              <a:t>Dependencies of LOG</a:t>
            </a:r>
            <a:endParaRPr lang="en-IN" sz="3600" b="1" dirty="0">
              <a:latin typeface="+mj-lt"/>
            </a:endParaRPr>
          </a:p>
        </p:txBody>
      </p:sp>
    </p:spTree>
    <p:extLst>
      <p:ext uri="{BB962C8B-B14F-4D97-AF65-F5344CB8AC3E}">
        <p14:creationId xmlns:p14="http://schemas.microsoft.com/office/powerpoint/2010/main" val="381166627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screenshot of a computer&#10;&#10;Description automatically generated">
            <a:extLst>
              <a:ext uri="{FF2B5EF4-FFF2-40B4-BE49-F238E27FC236}">
                <a16:creationId xmlns:a16="http://schemas.microsoft.com/office/drawing/2014/main" xmlns="" id="{39F9E2B9-1721-CFED-EE89-398F9F25E47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13617" y="2009274"/>
            <a:ext cx="9113225" cy="4150894"/>
          </a:xfrm>
          <a:prstGeom prst="rect">
            <a:avLst/>
          </a:prstGeom>
        </p:spPr>
      </p:pic>
      <p:sp>
        <p:nvSpPr>
          <p:cNvPr id="2" name="TextBox 1">
            <a:extLst>
              <a:ext uri="{FF2B5EF4-FFF2-40B4-BE49-F238E27FC236}">
                <a16:creationId xmlns:a16="http://schemas.microsoft.com/office/drawing/2014/main" xmlns="" id="{9192A270-7120-E367-C986-28E4CD4D887C}"/>
              </a:ext>
            </a:extLst>
          </p:cNvPr>
          <p:cNvSpPr txBox="1"/>
          <p:nvPr/>
        </p:nvSpPr>
        <p:spPr>
          <a:xfrm>
            <a:off x="1167759" y="1130968"/>
            <a:ext cx="3943002" cy="646331"/>
          </a:xfrm>
          <a:prstGeom prst="rect">
            <a:avLst/>
          </a:prstGeom>
          <a:noFill/>
        </p:spPr>
        <p:txBody>
          <a:bodyPr wrap="none" rtlCol="0">
            <a:spAutoFit/>
          </a:bodyPr>
          <a:lstStyle/>
          <a:p>
            <a:r>
              <a:rPr lang="en-GB" sz="3600" b="1" dirty="0">
                <a:latin typeface="+mj-lt"/>
              </a:rPr>
              <a:t>Code Snippet of LOG</a:t>
            </a:r>
            <a:endParaRPr lang="en-IN" sz="3600" b="1" dirty="0">
              <a:latin typeface="+mj-lt"/>
            </a:endParaRPr>
          </a:p>
        </p:txBody>
      </p:sp>
    </p:spTree>
    <p:extLst>
      <p:ext uri="{BB962C8B-B14F-4D97-AF65-F5344CB8AC3E}">
        <p14:creationId xmlns:p14="http://schemas.microsoft.com/office/powerpoint/2010/main" val="113550617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screenshot of a computer program&#10;&#10;Description automatically generated">
            <a:extLst>
              <a:ext uri="{FF2B5EF4-FFF2-40B4-BE49-F238E27FC236}">
                <a16:creationId xmlns:a16="http://schemas.microsoft.com/office/drawing/2014/main" xmlns="" id="{ECFB82B2-0C5E-8CC9-E878-DD494A66EEC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66110" y="2075447"/>
            <a:ext cx="9405901" cy="3870214"/>
          </a:xfrm>
          <a:prstGeom prst="rect">
            <a:avLst/>
          </a:prstGeom>
        </p:spPr>
      </p:pic>
    </p:spTree>
    <p:extLst>
      <p:ext uri="{BB962C8B-B14F-4D97-AF65-F5344CB8AC3E}">
        <p14:creationId xmlns:p14="http://schemas.microsoft.com/office/powerpoint/2010/main" val="422386304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A7A12AC-9AD7-F5A1-A4A0-EDA316F42294}"/>
              </a:ext>
            </a:extLst>
          </p:cNvPr>
          <p:cNvSpPr>
            <a:spLocks noGrp="1"/>
          </p:cNvSpPr>
          <p:nvPr>
            <p:ph type="title"/>
          </p:nvPr>
        </p:nvSpPr>
        <p:spPr/>
        <p:txBody>
          <a:bodyPr>
            <a:normAutofit/>
          </a:bodyPr>
          <a:lstStyle/>
          <a:p>
            <a:r>
              <a:rPr lang="en-US" sz="3600" b="1" dirty="0"/>
              <a:t>EXTENT REPORT </a:t>
            </a:r>
            <a:endParaRPr lang="en-IN" sz="3600" b="1" dirty="0"/>
          </a:p>
        </p:txBody>
      </p:sp>
      <p:sp>
        <p:nvSpPr>
          <p:cNvPr id="3" name="Content Placeholder 2">
            <a:extLst>
              <a:ext uri="{FF2B5EF4-FFF2-40B4-BE49-F238E27FC236}">
                <a16:creationId xmlns:a16="http://schemas.microsoft.com/office/drawing/2014/main" xmlns="" id="{A0BB0E6C-C452-86A2-4731-765AB79F0B1F}"/>
              </a:ext>
            </a:extLst>
          </p:cNvPr>
          <p:cNvSpPr>
            <a:spLocks noGrp="1"/>
          </p:cNvSpPr>
          <p:nvPr>
            <p:ph idx="1"/>
          </p:nvPr>
        </p:nvSpPr>
        <p:spPr>
          <a:xfrm>
            <a:off x="1097279" y="2514599"/>
            <a:ext cx="10058399" cy="3595126"/>
          </a:xfrm>
        </p:spPr>
        <p:txBody>
          <a:bodyPr>
            <a:normAutofit/>
          </a:bodyPr>
          <a:lstStyle/>
          <a:p>
            <a:pPr>
              <a:buFont typeface="Courier New" panose="02070309020205020404" pitchFamily="49" charset="0"/>
              <a:buChar char="o"/>
            </a:pPr>
            <a:r>
              <a:rPr lang="en-US" sz="2400" dirty="0"/>
              <a:t>Extent Report provide a systematic way of collecting and presenting test execution results in an interactive and visually appealing HTML format.</a:t>
            </a:r>
          </a:p>
          <a:p>
            <a:pPr marL="0" indent="0">
              <a:buNone/>
            </a:pPr>
            <a:endParaRPr lang="en-US" sz="2400" dirty="0"/>
          </a:p>
          <a:p>
            <a:pPr>
              <a:buFont typeface="Courier New" panose="02070309020205020404" pitchFamily="49" charset="0"/>
              <a:buChar char="o"/>
            </a:pPr>
            <a:r>
              <a:rPr lang="en-US" sz="2400" dirty="0"/>
              <a:t> It helps testers and stakeholders quickly understand the outcome of test executions, including details of passed and failed steps, screenshots, and system information.</a:t>
            </a:r>
          </a:p>
          <a:p>
            <a:pPr>
              <a:buFont typeface="Courier New" panose="02070309020205020404" pitchFamily="49" charset="0"/>
              <a:buChar char="o"/>
            </a:pPr>
            <a:endParaRPr lang="en-IN" sz="2400" dirty="0"/>
          </a:p>
        </p:txBody>
      </p:sp>
    </p:spTree>
    <p:extLst>
      <p:ext uri="{BB962C8B-B14F-4D97-AF65-F5344CB8AC3E}">
        <p14:creationId xmlns:p14="http://schemas.microsoft.com/office/powerpoint/2010/main" val="265040364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7319EDC-D730-1D7B-777A-C6335C4D326C}"/>
              </a:ext>
            </a:extLst>
          </p:cNvPr>
          <p:cNvSpPr>
            <a:spLocks noGrp="1"/>
          </p:cNvSpPr>
          <p:nvPr>
            <p:ph type="title"/>
          </p:nvPr>
        </p:nvSpPr>
        <p:spPr>
          <a:xfrm>
            <a:off x="1130580" y="1040732"/>
            <a:ext cx="9930839" cy="697831"/>
          </a:xfrm>
        </p:spPr>
        <p:txBody>
          <a:bodyPr vert="horz" lIns="91440" tIns="45720" rIns="91440" bIns="45720" rtlCol="0" anchor="b">
            <a:normAutofit/>
          </a:bodyPr>
          <a:lstStyle/>
          <a:p>
            <a:r>
              <a:rPr lang="en-US" sz="3600" b="1" dirty="0">
                <a:solidFill>
                  <a:schemeClr val="tx1">
                    <a:lumMod val="85000"/>
                    <a:lumOff val="15000"/>
                  </a:schemeClr>
                </a:solidFill>
              </a:rPr>
              <a:t>Code Snippet of EXTENT REPORT</a:t>
            </a:r>
          </a:p>
        </p:txBody>
      </p:sp>
      <p:pic>
        <p:nvPicPr>
          <p:cNvPr id="5" name="Content Placeholder 4" descr="A screenshot of a computer code&#10;&#10;Description automatically generated">
            <a:extLst>
              <a:ext uri="{FF2B5EF4-FFF2-40B4-BE49-F238E27FC236}">
                <a16:creationId xmlns:a16="http://schemas.microsoft.com/office/drawing/2014/main" xmlns="" id="{406CC22E-8CA0-B9FA-CE9E-D2671A2E5FC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30579" y="1973179"/>
            <a:ext cx="8500699" cy="4066674"/>
          </a:xfrm>
          <a:prstGeom prst="rect">
            <a:avLst/>
          </a:prstGeom>
        </p:spPr>
      </p:pic>
    </p:spTree>
    <p:extLst>
      <p:ext uri="{BB962C8B-B14F-4D97-AF65-F5344CB8AC3E}">
        <p14:creationId xmlns:p14="http://schemas.microsoft.com/office/powerpoint/2010/main" val="269295891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0D50C02-3513-31D9-9BC9-241C7E380335}"/>
              </a:ext>
            </a:extLst>
          </p:cNvPr>
          <p:cNvSpPr>
            <a:spLocks noGrp="1"/>
          </p:cNvSpPr>
          <p:nvPr>
            <p:ph type="title"/>
          </p:nvPr>
        </p:nvSpPr>
        <p:spPr/>
        <p:txBody>
          <a:bodyPr>
            <a:normAutofit/>
          </a:bodyPr>
          <a:lstStyle/>
          <a:p>
            <a:r>
              <a:rPr lang="en-US" sz="3600" b="1" dirty="0"/>
              <a:t>WHY WE USE JIRA </a:t>
            </a:r>
            <a:endParaRPr lang="en-IN" sz="3600" b="1" dirty="0"/>
          </a:p>
        </p:txBody>
      </p:sp>
      <p:graphicFrame>
        <p:nvGraphicFramePr>
          <p:cNvPr id="5" name="Content Placeholder 2">
            <a:extLst>
              <a:ext uri="{FF2B5EF4-FFF2-40B4-BE49-F238E27FC236}">
                <a16:creationId xmlns:a16="http://schemas.microsoft.com/office/drawing/2014/main" xmlns="" id="{418EC84E-7703-DFF5-F7CB-31C55F04BCD5}"/>
              </a:ext>
            </a:extLst>
          </p:cNvPr>
          <p:cNvGraphicFramePr>
            <a:graphicFrameLocks noGrp="1"/>
          </p:cNvGraphicFramePr>
          <p:nvPr>
            <p:ph idx="1"/>
            <p:extLst>
              <p:ext uri="{D42A27DB-BD31-4B8C-83A1-F6EECF244321}">
                <p14:modId xmlns:p14="http://schemas.microsoft.com/office/powerpoint/2010/main" val="2280761695"/>
              </p:ext>
            </p:extLst>
          </p:nvPr>
        </p:nvGraphicFramePr>
        <p:xfrm>
          <a:off x="1096963" y="2098515"/>
          <a:ext cx="10058400" cy="37860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5584945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4CA5218-D11B-A6EF-0D23-99C5ECECD50F}"/>
              </a:ext>
            </a:extLst>
          </p:cNvPr>
          <p:cNvSpPr>
            <a:spLocks noGrp="1"/>
          </p:cNvSpPr>
          <p:nvPr>
            <p:ph type="title"/>
          </p:nvPr>
        </p:nvSpPr>
        <p:spPr/>
        <p:txBody>
          <a:bodyPr/>
          <a:lstStyle/>
          <a:p>
            <a:r>
              <a:rPr lang="en-US" b="1" dirty="0"/>
              <a:t>HOW JIRA USED IN THE PROJECT</a:t>
            </a:r>
            <a:endParaRPr lang="en-IN" b="1" dirty="0"/>
          </a:p>
        </p:txBody>
      </p:sp>
      <p:sp>
        <p:nvSpPr>
          <p:cNvPr id="3" name="Content Placeholder 2">
            <a:extLst>
              <a:ext uri="{FF2B5EF4-FFF2-40B4-BE49-F238E27FC236}">
                <a16:creationId xmlns:a16="http://schemas.microsoft.com/office/drawing/2014/main" xmlns="" id="{76026A4B-29E5-961A-0C4D-10952CFBA94A}"/>
              </a:ext>
            </a:extLst>
          </p:cNvPr>
          <p:cNvSpPr>
            <a:spLocks noGrp="1"/>
          </p:cNvSpPr>
          <p:nvPr>
            <p:ph idx="1"/>
          </p:nvPr>
        </p:nvSpPr>
        <p:spPr>
          <a:xfrm>
            <a:off x="1066800" y="2218713"/>
            <a:ext cx="10058400" cy="4023360"/>
          </a:xfrm>
        </p:spPr>
        <p:txBody>
          <a:bodyPr>
            <a:normAutofit/>
          </a:bodyPr>
          <a:lstStyle/>
          <a:p>
            <a:pPr marL="0" indent="0">
              <a:buNone/>
            </a:pPr>
            <a:r>
              <a:rPr lang="en-US" sz="2200" b="1" dirty="0"/>
              <a:t>EFFORTLESS TASK MANAGEMENT WITH JIRA : </a:t>
            </a:r>
          </a:p>
          <a:p>
            <a:pPr>
              <a:buFont typeface="Arial" panose="020B0604020202020204" pitchFamily="34" charset="0"/>
              <a:buChar char="•"/>
            </a:pPr>
            <a:r>
              <a:rPr lang="en-US" sz="2200" dirty="0"/>
              <a:t> It effortless creation, assign and manage tasks in Jira . Ensuring smooth execution and increases countability.</a:t>
            </a:r>
          </a:p>
          <a:p>
            <a:pPr marL="0" indent="0">
              <a:buNone/>
            </a:pPr>
            <a:r>
              <a:rPr lang="en-US" sz="2200" b="1" dirty="0"/>
              <a:t>TRACK PROGRESS WITH JIRA DASHBOARD : </a:t>
            </a:r>
          </a:p>
          <a:p>
            <a:pPr>
              <a:buFont typeface="Arial" panose="020B0604020202020204" pitchFamily="34" charset="0"/>
              <a:buChar char="•"/>
            </a:pPr>
            <a:r>
              <a:rPr lang="en-US" sz="2200" dirty="0"/>
              <a:t>Explore JIRA’s dynamic dashboards and advanced reporting tool and tracking process.</a:t>
            </a:r>
          </a:p>
          <a:p>
            <a:pPr marL="0" indent="0">
              <a:buNone/>
            </a:pPr>
            <a:r>
              <a:rPr lang="en-US" sz="2200" dirty="0"/>
              <a:t> </a:t>
            </a:r>
            <a:r>
              <a:rPr lang="en-US" sz="2200" b="1" dirty="0"/>
              <a:t>SEAMLESS COLLABORATION IN JIRA : </a:t>
            </a:r>
          </a:p>
          <a:p>
            <a:pPr>
              <a:buFont typeface="Arial" panose="020B0604020202020204" pitchFamily="34" charset="0"/>
              <a:buChar char="•"/>
            </a:pPr>
            <a:r>
              <a:rPr lang="en-US" sz="2200" dirty="0"/>
              <a:t> Discover how JIRA facilitates seamless collaboration and communication across teams.</a:t>
            </a:r>
          </a:p>
          <a:p>
            <a:pPr marL="0" indent="0">
              <a:buNone/>
            </a:pPr>
            <a:endParaRPr lang="en-IN" sz="2400" dirty="0"/>
          </a:p>
        </p:txBody>
      </p:sp>
    </p:spTree>
    <p:extLst>
      <p:ext uri="{BB962C8B-B14F-4D97-AF65-F5344CB8AC3E}">
        <p14:creationId xmlns:p14="http://schemas.microsoft.com/office/powerpoint/2010/main" val="245657388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81EEA87-D2DB-8BA6-5790-46157C12DECE}"/>
              </a:ext>
            </a:extLst>
          </p:cNvPr>
          <p:cNvSpPr>
            <a:spLocks noGrp="1"/>
          </p:cNvSpPr>
          <p:nvPr>
            <p:ph type="title"/>
          </p:nvPr>
        </p:nvSpPr>
        <p:spPr>
          <a:xfrm>
            <a:off x="1157373" y="619625"/>
            <a:ext cx="8354703" cy="1120830"/>
          </a:xfrm>
        </p:spPr>
        <p:txBody>
          <a:bodyPr vert="horz" lIns="91440" tIns="45720" rIns="91440" bIns="45720" rtlCol="0" anchor="b">
            <a:normAutofit/>
          </a:bodyPr>
          <a:lstStyle/>
          <a:p>
            <a:r>
              <a:rPr lang="en-US" sz="3600" b="1" dirty="0">
                <a:solidFill>
                  <a:schemeClr val="tx1">
                    <a:lumMod val="85000"/>
                    <a:lumOff val="15000"/>
                  </a:schemeClr>
                </a:solidFill>
              </a:rPr>
              <a:t>TIMELINE AND EPIC SCREENSHOT</a:t>
            </a:r>
          </a:p>
        </p:txBody>
      </p:sp>
      <p:pic>
        <p:nvPicPr>
          <p:cNvPr id="5" name="Content Placeholder 4" descr="A screenshot of a computer">
            <a:extLst>
              <a:ext uri="{FF2B5EF4-FFF2-40B4-BE49-F238E27FC236}">
                <a16:creationId xmlns:a16="http://schemas.microsoft.com/office/drawing/2014/main" xmlns="" id="{17A57C05-C122-3A0E-5F91-B8C4D54D7A30}"/>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157373" y="1932963"/>
            <a:ext cx="7764043" cy="4179080"/>
          </a:xfrm>
          <a:prstGeom prst="rect">
            <a:avLst/>
          </a:prstGeom>
        </p:spPr>
      </p:pic>
    </p:spTree>
    <p:extLst>
      <p:ext uri="{BB962C8B-B14F-4D97-AF65-F5344CB8AC3E}">
        <p14:creationId xmlns:p14="http://schemas.microsoft.com/office/powerpoint/2010/main" val="467280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3EE3099-BCA3-04EB-988F-5644FB98544B}"/>
              </a:ext>
            </a:extLst>
          </p:cNvPr>
          <p:cNvSpPr>
            <a:spLocks noGrp="1"/>
          </p:cNvSpPr>
          <p:nvPr>
            <p:ph type="title"/>
          </p:nvPr>
        </p:nvSpPr>
        <p:spPr>
          <a:xfrm>
            <a:off x="1181296" y="783477"/>
            <a:ext cx="5622562" cy="979150"/>
          </a:xfrm>
        </p:spPr>
        <p:txBody>
          <a:bodyPr vert="horz" lIns="91440" tIns="45720" rIns="91440" bIns="45720" rtlCol="0" anchor="b">
            <a:normAutofit/>
          </a:bodyPr>
          <a:lstStyle/>
          <a:p>
            <a:r>
              <a:rPr lang="en-US" sz="3600" b="1" dirty="0">
                <a:solidFill>
                  <a:schemeClr val="tx1">
                    <a:lumMod val="85000"/>
                    <a:lumOff val="15000"/>
                  </a:schemeClr>
                </a:solidFill>
              </a:rPr>
              <a:t>SIGN UP FUNCTIONALITY</a:t>
            </a:r>
          </a:p>
        </p:txBody>
      </p:sp>
      <p:pic>
        <p:nvPicPr>
          <p:cNvPr id="5" name="Content Placeholder 4" descr="A screenshot of a computer">
            <a:extLst>
              <a:ext uri="{FF2B5EF4-FFF2-40B4-BE49-F238E27FC236}">
                <a16:creationId xmlns:a16="http://schemas.microsoft.com/office/drawing/2014/main" xmlns="" id="{CEF25F15-6CFC-AD4A-864A-800592CCAE7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81296" y="1822098"/>
            <a:ext cx="6876402" cy="4410261"/>
          </a:xfrm>
          <a:prstGeom prst="rect">
            <a:avLst/>
          </a:prstGeom>
        </p:spPr>
      </p:pic>
    </p:spTree>
    <p:extLst>
      <p:ext uri="{BB962C8B-B14F-4D97-AF65-F5344CB8AC3E}">
        <p14:creationId xmlns:p14="http://schemas.microsoft.com/office/powerpoint/2010/main" val="406628274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C86B774-D7AA-F568-1C14-968B0649FD00}"/>
              </a:ext>
            </a:extLst>
          </p:cNvPr>
          <p:cNvSpPr>
            <a:spLocks noGrp="1"/>
          </p:cNvSpPr>
          <p:nvPr>
            <p:ph type="title"/>
          </p:nvPr>
        </p:nvSpPr>
        <p:spPr>
          <a:xfrm>
            <a:off x="1181436" y="567244"/>
            <a:ext cx="10361635" cy="1225797"/>
          </a:xfrm>
        </p:spPr>
        <p:txBody>
          <a:bodyPr vert="horz" lIns="91440" tIns="45720" rIns="91440" bIns="45720" rtlCol="0" anchor="b">
            <a:normAutofit/>
          </a:bodyPr>
          <a:lstStyle/>
          <a:p>
            <a:r>
              <a:rPr lang="en-US" sz="3600" b="1" dirty="0">
                <a:solidFill>
                  <a:schemeClr val="tx1">
                    <a:lumMod val="85000"/>
                    <a:lumOff val="15000"/>
                  </a:schemeClr>
                </a:solidFill>
              </a:rPr>
              <a:t>BACKLOG SCREENSHOT </a:t>
            </a:r>
          </a:p>
        </p:txBody>
      </p:sp>
      <p:pic>
        <p:nvPicPr>
          <p:cNvPr id="5" name="Content Placeholder 4">
            <a:extLst>
              <a:ext uri="{FF2B5EF4-FFF2-40B4-BE49-F238E27FC236}">
                <a16:creationId xmlns:a16="http://schemas.microsoft.com/office/drawing/2014/main" xmlns="" id="{77E2C198-CE77-4A31-6E98-DC5E129EC2FF}"/>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p:blipFill>
        <p:spPr>
          <a:xfrm>
            <a:off x="1181436" y="1793041"/>
            <a:ext cx="7248779" cy="4425862"/>
          </a:xfrm>
          <a:prstGeom prst="rect">
            <a:avLst/>
          </a:prstGeom>
        </p:spPr>
      </p:pic>
    </p:spTree>
    <p:extLst>
      <p:ext uri="{BB962C8B-B14F-4D97-AF65-F5344CB8AC3E}">
        <p14:creationId xmlns:p14="http://schemas.microsoft.com/office/powerpoint/2010/main" val="228103520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2CCEEC3-6545-1B12-A5D6-9A4407AD50E3}"/>
              </a:ext>
            </a:extLst>
          </p:cNvPr>
          <p:cNvSpPr>
            <a:spLocks noGrp="1"/>
          </p:cNvSpPr>
          <p:nvPr>
            <p:ph type="title"/>
          </p:nvPr>
        </p:nvSpPr>
        <p:spPr>
          <a:xfrm>
            <a:off x="8141110" y="639097"/>
            <a:ext cx="3401961" cy="3686015"/>
          </a:xfrm>
        </p:spPr>
        <p:txBody>
          <a:bodyPr vert="horz" lIns="91440" tIns="45720" rIns="91440" bIns="45720" rtlCol="0" anchor="b">
            <a:normAutofit/>
          </a:bodyPr>
          <a:lstStyle/>
          <a:p>
            <a:r>
              <a:rPr lang="en-US" sz="4600" b="1">
                <a:solidFill>
                  <a:schemeClr val="tx1">
                    <a:lumMod val="85000"/>
                    <a:lumOff val="15000"/>
                  </a:schemeClr>
                </a:solidFill>
              </a:rPr>
              <a:t>BOARD SCREENSHOT</a:t>
            </a:r>
          </a:p>
        </p:txBody>
      </p:sp>
      <p:pic>
        <p:nvPicPr>
          <p:cNvPr id="5" name="Content Placeholder 4">
            <a:extLst>
              <a:ext uri="{FF2B5EF4-FFF2-40B4-BE49-F238E27FC236}">
                <a16:creationId xmlns:a16="http://schemas.microsoft.com/office/drawing/2014/main" xmlns="" id="{4AC724C8-F1FD-AA69-514D-E0947808C8DE}"/>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p:blipFill>
        <p:spPr>
          <a:xfrm>
            <a:off x="633999" y="1223098"/>
            <a:ext cx="6912217" cy="3888121"/>
          </a:xfrm>
          <a:prstGeom prst="rect">
            <a:avLst/>
          </a:prstGeom>
        </p:spPr>
      </p:pic>
    </p:spTree>
    <p:extLst>
      <p:ext uri="{BB962C8B-B14F-4D97-AF65-F5344CB8AC3E}">
        <p14:creationId xmlns:p14="http://schemas.microsoft.com/office/powerpoint/2010/main" val="322441407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6BBB48E-4692-3C08-FCDF-71176A0B8461}"/>
              </a:ext>
            </a:extLst>
          </p:cNvPr>
          <p:cNvSpPr>
            <a:spLocks noGrp="1"/>
          </p:cNvSpPr>
          <p:nvPr>
            <p:ph type="title"/>
          </p:nvPr>
        </p:nvSpPr>
        <p:spPr>
          <a:xfrm>
            <a:off x="8141110" y="639097"/>
            <a:ext cx="3401961" cy="3686015"/>
          </a:xfrm>
        </p:spPr>
        <p:txBody>
          <a:bodyPr vert="horz" lIns="91440" tIns="45720" rIns="91440" bIns="45720" rtlCol="0" anchor="b">
            <a:normAutofit/>
          </a:bodyPr>
          <a:lstStyle/>
          <a:p>
            <a:r>
              <a:rPr lang="en-US" sz="4600" b="1">
                <a:solidFill>
                  <a:schemeClr val="tx1">
                    <a:lumMod val="85000"/>
                    <a:lumOff val="15000"/>
                  </a:schemeClr>
                </a:solidFill>
              </a:rPr>
              <a:t>DASHBOARD SCREENSHOT</a:t>
            </a:r>
          </a:p>
        </p:txBody>
      </p:sp>
      <p:pic>
        <p:nvPicPr>
          <p:cNvPr id="5" name="Content Placeholder 4" descr="A screenshot of a computer">
            <a:extLst>
              <a:ext uri="{FF2B5EF4-FFF2-40B4-BE49-F238E27FC236}">
                <a16:creationId xmlns:a16="http://schemas.microsoft.com/office/drawing/2014/main" xmlns="" id="{B606587D-D485-B0C1-8D8A-8B4299650543}"/>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633999" y="1223098"/>
            <a:ext cx="6912217" cy="4446182"/>
          </a:xfrm>
          <a:prstGeom prst="rect">
            <a:avLst/>
          </a:prstGeom>
        </p:spPr>
      </p:pic>
    </p:spTree>
    <p:extLst>
      <p:ext uri="{BB962C8B-B14F-4D97-AF65-F5344CB8AC3E}">
        <p14:creationId xmlns:p14="http://schemas.microsoft.com/office/powerpoint/2010/main" val="95358934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4EB6CD3-A933-2BCB-A100-A819737F767D}"/>
              </a:ext>
            </a:extLst>
          </p:cNvPr>
          <p:cNvSpPr>
            <a:spLocks noGrp="1"/>
          </p:cNvSpPr>
          <p:nvPr>
            <p:ph type="title"/>
          </p:nvPr>
        </p:nvSpPr>
        <p:spPr>
          <a:xfrm>
            <a:off x="8141110" y="639097"/>
            <a:ext cx="3401961" cy="3686015"/>
          </a:xfrm>
        </p:spPr>
        <p:txBody>
          <a:bodyPr vert="horz" lIns="91440" tIns="45720" rIns="91440" bIns="45720" rtlCol="0" anchor="b">
            <a:normAutofit/>
          </a:bodyPr>
          <a:lstStyle/>
          <a:p>
            <a:r>
              <a:rPr lang="en-US" sz="4600" b="1">
                <a:solidFill>
                  <a:schemeClr val="tx1">
                    <a:lumMod val="85000"/>
                    <a:lumOff val="15000"/>
                  </a:schemeClr>
                </a:solidFill>
              </a:rPr>
              <a:t>DASHBOARD SCREENSHOT</a:t>
            </a:r>
          </a:p>
        </p:txBody>
      </p:sp>
      <p:pic>
        <p:nvPicPr>
          <p:cNvPr id="5" name="Content Placeholder 4" descr="A screenshot of a computer&#10;&#10;Description automatically generated">
            <a:extLst>
              <a:ext uri="{FF2B5EF4-FFF2-40B4-BE49-F238E27FC236}">
                <a16:creationId xmlns:a16="http://schemas.microsoft.com/office/drawing/2014/main" xmlns="" id="{968FFC14-9E72-FD6C-8827-57ECD8A7ED2C}"/>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633999" y="1223098"/>
            <a:ext cx="6912217" cy="4171862"/>
          </a:xfrm>
          <a:prstGeom prst="rect">
            <a:avLst/>
          </a:prstGeom>
        </p:spPr>
      </p:pic>
    </p:spTree>
    <p:extLst>
      <p:ext uri="{BB962C8B-B14F-4D97-AF65-F5344CB8AC3E}">
        <p14:creationId xmlns:p14="http://schemas.microsoft.com/office/powerpoint/2010/main" val="65861287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890C671-2AA0-9BF6-385D-359A2B253A8C}"/>
              </a:ext>
            </a:extLst>
          </p:cNvPr>
          <p:cNvSpPr>
            <a:spLocks noGrp="1"/>
          </p:cNvSpPr>
          <p:nvPr>
            <p:ph type="title"/>
          </p:nvPr>
        </p:nvSpPr>
        <p:spPr>
          <a:xfrm>
            <a:off x="8141110" y="639097"/>
            <a:ext cx="3401961" cy="3686015"/>
          </a:xfrm>
        </p:spPr>
        <p:txBody>
          <a:bodyPr vert="horz" lIns="91440" tIns="45720" rIns="91440" bIns="45720" rtlCol="0" anchor="b">
            <a:normAutofit/>
          </a:bodyPr>
          <a:lstStyle/>
          <a:p>
            <a:r>
              <a:rPr lang="en-US" sz="4600" b="1">
                <a:solidFill>
                  <a:schemeClr val="tx1">
                    <a:lumMod val="85000"/>
                    <a:lumOff val="15000"/>
                  </a:schemeClr>
                </a:solidFill>
              </a:rPr>
              <a:t>DASHBOARD SCREENSHOT</a:t>
            </a:r>
          </a:p>
        </p:txBody>
      </p:sp>
      <p:pic>
        <p:nvPicPr>
          <p:cNvPr id="5" name="Content Placeholder 4">
            <a:extLst>
              <a:ext uri="{FF2B5EF4-FFF2-40B4-BE49-F238E27FC236}">
                <a16:creationId xmlns:a16="http://schemas.microsoft.com/office/drawing/2014/main" xmlns="" id="{3ADB016F-C69E-A8E4-1BFB-02FAEFA1BE9B}"/>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rcRect/>
          <a:stretch/>
        </p:blipFill>
        <p:spPr>
          <a:xfrm>
            <a:off x="633999" y="1223097"/>
            <a:ext cx="6912217" cy="4364899"/>
          </a:xfrm>
          <a:prstGeom prst="rect">
            <a:avLst/>
          </a:prstGeom>
        </p:spPr>
      </p:pic>
    </p:spTree>
    <p:extLst>
      <p:ext uri="{BB962C8B-B14F-4D97-AF65-F5344CB8AC3E}">
        <p14:creationId xmlns:p14="http://schemas.microsoft.com/office/powerpoint/2010/main" val="162542294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EA43B07-B795-40EF-459D-D32025A04A4E}"/>
              </a:ext>
            </a:extLst>
          </p:cNvPr>
          <p:cNvSpPr>
            <a:spLocks noGrp="1"/>
          </p:cNvSpPr>
          <p:nvPr>
            <p:ph type="title"/>
          </p:nvPr>
        </p:nvSpPr>
        <p:spPr>
          <a:xfrm>
            <a:off x="8141110" y="639097"/>
            <a:ext cx="3401961" cy="3686015"/>
          </a:xfrm>
        </p:spPr>
        <p:txBody>
          <a:bodyPr vert="horz" lIns="91440" tIns="45720" rIns="91440" bIns="45720" rtlCol="0" anchor="b">
            <a:normAutofit/>
          </a:bodyPr>
          <a:lstStyle/>
          <a:p>
            <a:r>
              <a:rPr lang="en-US" sz="4600" b="1">
                <a:solidFill>
                  <a:schemeClr val="tx1">
                    <a:lumMod val="85000"/>
                    <a:lumOff val="15000"/>
                  </a:schemeClr>
                </a:solidFill>
              </a:rPr>
              <a:t>DASHBOARD SCREENSHOT</a:t>
            </a:r>
          </a:p>
        </p:txBody>
      </p:sp>
      <p:pic>
        <p:nvPicPr>
          <p:cNvPr id="5" name="Content Placeholder 4" descr="A computer screen shot of a pie chart">
            <a:extLst>
              <a:ext uri="{FF2B5EF4-FFF2-40B4-BE49-F238E27FC236}">
                <a16:creationId xmlns:a16="http://schemas.microsoft.com/office/drawing/2014/main" xmlns="" id="{D56A3309-7154-B2F2-E4AC-79E8EA9085B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33999" y="1223098"/>
            <a:ext cx="6912217" cy="4507142"/>
          </a:xfrm>
          <a:prstGeom prst="rect">
            <a:avLst/>
          </a:prstGeom>
        </p:spPr>
      </p:pic>
    </p:spTree>
    <p:extLst>
      <p:ext uri="{BB962C8B-B14F-4D97-AF65-F5344CB8AC3E}">
        <p14:creationId xmlns:p14="http://schemas.microsoft.com/office/powerpoint/2010/main" val="3761195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62E19A9-522F-EEF1-F36D-1D15CF470845}"/>
              </a:ext>
            </a:extLst>
          </p:cNvPr>
          <p:cNvSpPr>
            <a:spLocks noGrp="1"/>
          </p:cNvSpPr>
          <p:nvPr>
            <p:ph type="title"/>
          </p:nvPr>
        </p:nvSpPr>
        <p:spPr>
          <a:xfrm>
            <a:off x="1179096" y="639098"/>
            <a:ext cx="10363976" cy="1117514"/>
          </a:xfrm>
        </p:spPr>
        <p:txBody>
          <a:bodyPr vert="horz" lIns="91440" tIns="45720" rIns="91440" bIns="45720" rtlCol="0" anchor="b">
            <a:normAutofit/>
          </a:bodyPr>
          <a:lstStyle/>
          <a:p>
            <a:r>
              <a:rPr lang="en-US" sz="3600" b="1" dirty="0">
                <a:solidFill>
                  <a:schemeClr val="tx1">
                    <a:lumMod val="85000"/>
                    <a:lumOff val="15000"/>
                  </a:schemeClr>
                </a:solidFill>
              </a:rPr>
              <a:t>DASHBOARD SCREENSHOT </a:t>
            </a:r>
          </a:p>
        </p:txBody>
      </p:sp>
      <p:pic>
        <p:nvPicPr>
          <p:cNvPr id="5" name="Content Placeholder 4" descr="A screenshot of a computer&#10;&#10;Description automatically generated">
            <a:extLst>
              <a:ext uri="{FF2B5EF4-FFF2-40B4-BE49-F238E27FC236}">
                <a16:creationId xmlns:a16="http://schemas.microsoft.com/office/drawing/2014/main" xmlns="" id="{2B5B7BF7-9514-4C73-EB61-8ECF8F8AD656}"/>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252956" y="1907474"/>
            <a:ext cx="7181181" cy="4192537"/>
          </a:xfrm>
          <a:prstGeom prst="rect">
            <a:avLst/>
          </a:prstGeom>
        </p:spPr>
      </p:pic>
    </p:spTree>
    <p:extLst>
      <p:ext uri="{BB962C8B-B14F-4D97-AF65-F5344CB8AC3E}">
        <p14:creationId xmlns:p14="http://schemas.microsoft.com/office/powerpoint/2010/main" val="13205978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7493D70-57A8-C88F-E202-701DFF0BAE6A}"/>
              </a:ext>
            </a:extLst>
          </p:cNvPr>
          <p:cNvSpPr>
            <a:spLocks noGrp="1"/>
          </p:cNvSpPr>
          <p:nvPr>
            <p:ph type="title"/>
          </p:nvPr>
        </p:nvSpPr>
        <p:spPr>
          <a:xfrm>
            <a:off x="1163389" y="398465"/>
            <a:ext cx="9636066" cy="1448382"/>
          </a:xfrm>
        </p:spPr>
        <p:txBody>
          <a:bodyPr vert="horz" lIns="91440" tIns="45720" rIns="91440" bIns="45720" rtlCol="0" anchor="b">
            <a:normAutofit/>
          </a:bodyPr>
          <a:lstStyle/>
          <a:p>
            <a:r>
              <a:rPr lang="en-US" sz="3600" b="1" dirty="0">
                <a:solidFill>
                  <a:schemeClr val="tx1">
                    <a:lumMod val="85000"/>
                    <a:lumOff val="15000"/>
                  </a:schemeClr>
                </a:solidFill>
              </a:rPr>
              <a:t>BURNUP REPORT</a:t>
            </a:r>
          </a:p>
        </p:txBody>
      </p:sp>
      <p:pic>
        <p:nvPicPr>
          <p:cNvPr id="5" name="Content Placeholder 4" descr="A screenshot of a computer&#10;&#10;Description automatically generated">
            <a:extLst>
              <a:ext uri="{FF2B5EF4-FFF2-40B4-BE49-F238E27FC236}">
                <a16:creationId xmlns:a16="http://schemas.microsoft.com/office/drawing/2014/main" xmlns="" id="{93281137-D0E0-0069-2AC1-C9FDBB3055D5}"/>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163389" y="1979194"/>
            <a:ext cx="7457237" cy="4126831"/>
          </a:xfrm>
          <a:prstGeom prst="rect">
            <a:avLst/>
          </a:prstGeom>
        </p:spPr>
      </p:pic>
    </p:spTree>
    <p:extLst>
      <p:ext uri="{BB962C8B-B14F-4D97-AF65-F5344CB8AC3E}">
        <p14:creationId xmlns:p14="http://schemas.microsoft.com/office/powerpoint/2010/main" val="97736621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6F010B3-3EC3-89CE-F7B7-02F3F503743B}"/>
              </a:ext>
            </a:extLst>
          </p:cNvPr>
          <p:cNvSpPr>
            <a:spLocks noGrp="1"/>
          </p:cNvSpPr>
          <p:nvPr>
            <p:ph type="title"/>
          </p:nvPr>
        </p:nvSpPr>
        <p:spPr>
          <a:xfrm>
            <a:off x="1103232" y="892229"/>
            <a:ext cx="10385698" cy="944479"/>
          </a:xfrm>
        </p:spPr>
        <p:txBody>
          <a:bodyPr vert="horz" lIns="91440" tIns="45720" rIns="91440" bIns="45720" rtlCol="0" anchor="b">
            <a:normAutofit/>
          </a:bodyPr>
          <a:lstStyle/>
          <a:p>
            <a:r>
              <a:rPr lang="en-US" sz="3600" b="1" dirty="0">
                <a:solidFill>
                  <a:schemeClr val="tx1">
                    <a:lumMod val="85000"/>
                    <a:lumOff val="15000"/>
                  </a:schemeClr>
                </a:solidFill>
              </a:rPr>
              <a:t>SPRINT BURNDOWN CHART</a:t>
            </a:r>
          </a:p>
        </p:txBody>
      </p:sp>
      <p:pic>
        <p:nvPicPr>
          <p:cNvPr id="5" name="Content Placeholder 4" descr="A screenshot of a computer&#10;&#10;Description automatically generated">
            <a:extLst>
              <a:ext uri="{FF2B5EF4-FFF2-40B4-BE49-F238E27FC236}">
                <a16:creationId xmlns:a16="http://schemas.microsoft.com/office/drawing/2014/main" xmlns="" id="{91E0CBBC-BB9D-2EE0-92C7-540D4F83C7DC}"/>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163389" y="1967162"/>
            <a:ext cx="7433174" cy="4174959"/>
          </a:xfrm>
          <a:prstGeom prst="rect">
            <a:avLst/>
          </a:prstGeom>
        </p:spPr>
      </p:pic>
    </p:spTree>
    <p:extLst>
      <p:ext uri="{BB962C8B-B14F-4D97-AF65-F5344CB8AC3E}">
        <p14:creationId xmlns:p14="http://schemas.microsoft.com/office/powerpoint/2010/main" val="105664930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1B539DF-A773-4E2F-8320-9DBB9B039D28}"/>
              </a:ext>
            </a:extLst>
          </p:cNvPr>
          <p:cNvSpPr>
            <a:spLocks noGrp="1"/>
          </p:cNvSpPr>
          <p:nvPr>
            <p:ph type="title"/>
          </p:nvPr>
        </p:nvSpPr>
        <p:spPr>
          <a:xfrm>
            <a:off x="8141110" y="639097"/>
            <a:ext cx="3401961" cy="3686015"/>
          </a:xfrm>
        </p:spPr>
        <p:txBody>
          <a:bodyPr vert="horz" lIns="91440" tIns="45720" rIns="91440" bIns="45720" rtlCol="0" anchor="b">
            <a:normAutofit/>
          </a:bodyPr>
          <a:lstStyle/>
          <a:p>
            <a:r>
              <a:rPr lang="en-US" sz="6600" b="1">
                <a:solidFill>
                  <a:schemeClr val="tx1">
                    <a:lumMod val="85000"/>
                    <a:lumOff val="15000"/>
                  </a:schemeClr>
                </a:solidFill>
              </a:rPr>
              <a:t>REPORTS</a:t>
            </a:r>
          </a:p>
        </p:txBody>
      </p:sp>
      <p:pic>
        <p:nvPicPr>
          <p:cNvPr id="5" name="Content Placeholder 4" descr="A screenshot of a computer&#10;&#10;Description automatically generated">
            <a:extLst>
              <a:ext uri="{FF2B5EF4-FFF2-40B4-BE49-F238E27FC236}">
                <a16:creationId xmlns:a16="http://schemas.microsoft.com/office/drawing/2014/main" xmlns="" id="{B0B36110-79E1-3BAC-F056-BE3C563E25C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33999" y="1223098"/>
            <a:ext cx="6912217" cy="4558577"/>
          </a:xfrm>
          <a:prstGeom prst="rect">
            <a:avLst/>
          </a:prstGeom>
        </p:spPr>
      </p:pic>
    </p:spTree>
    <p:extLst>
      <p:ext uri="{BB962C8B-B14F-4D97-AF65-F5344CB8AC3E}">
        <p14:creationId xmlns:p14="http://schemas.microsoft.com/office/powerpoint/2010/main" val="35864315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xmlns="" id="{4E4490D0-3672-446A-AC12-B4830333BDD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p:nvSpPr>
          <p:cNvPr id="12" name="Rectangle 11">
            <a:extLst>
              <a:ext uri="{FF2B5EF4-FFF2-40B4-BE49-F238E27FC236}">
                <a16:creationId xmlns:a16="http://schemas.microsoft.com/office/drawing/2014/main" xmlns="" id="{39CB82C2-DF65-4EC1-8280-F201D50F570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cxnSp>
        <p:nvCxnSpPr>
          <p:cNvPr id="14" name="Straight Connector 13">
            <a:extLst>
              <a:ext uri="{FF2B5EF4-FFF2-40B4-BE49-F238E27FC236}">
                <a16:creationId xmlns:a16="http://schemas.microsoft.com/office/drawing/2014/main" xmlns="" id="{7E1D4427-852B-4B37-8E76-0E9F1810BA2A}"/>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6" name="Rectangle 15">
            <a:extLst>
              <a:ext uri="{FF2B5EF4-FFF2-40B4-BE49-F238E27FC236}">
                <a16:creationId xmlns:a16="http://schemas.microsoft.com/office/drawing/2014/main" xmlns="" id="{FA4CD5CB-D209-4D70-8CA4-629731C5921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8EC3947F-C4B1-F61B-19D3-803257416C80}"/>
              </a:ext>
            </a:extLst>
          </p:cNvPr>
          <p:cNvSpPr>
            <a:spLocks noGrp="1"/>
          </p:cNvSpPr>
          <p:nvPr>
            <p:ph type="title"/>
          </p:nvPr>
        </p:nvSpPr>
        <p:spPr>
          <a:xfrm>
            <a:off x="8209305" y="523684"/>
            <a:ext cx="3401961" cy="3923927"/>
          </a:xfrm>
        </p:spPr>
        <p:txBody>
          <a:bodyPr vert="horz" lIns="91440" tIns="45720" rIns="91440" bIns="45720" rtlCol="0" anchor="b">
            <a:normAutofit/>
          </a:bodyPr>
          <a:lstStyle/>
          <a:p>
            <a:r>
              <a:rPr lang="en-US" sz="3600" b="1" dirty="0">
                <a:solidFill>
                  <a:schemeClr val="tx1">
                    <a:lumMod val="85000"/>
                    <a:lumOff val="15000"/>
                  </a:schemeClr>
                </a:solidFill>
              </a:rPr>
              <a:t>SIGN IN Functionality</a:t>
            </a:r>
          </a:p>
        </p:txBody>
      </p:sp>
      <p:pic>
        <p:nvPicPr>
          <p:cNvPr id="5" name="Content Placeholder 4">
            <a:extLst>
              <a:ext uri="{FF2B5EF4-FFF2-40B4-BE49-F238E27FC236}">
                <a16:creationId xmlns:a16="http://schemas.microsoft.com/office/drawing/2014/main" xmlns="" id="{09FD30AA-1C22-5823-660C-3EA1A3E82C2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p:blipFill>
        <p:spPr>
          <a:xfrm>
            <a:off x="1042750" y="980575"/>
            <a:ext cx="6912217" cy="4827276"/>
          </a:xfrm>
          <a:prstGeom prst="rect">
            <a:avLst/>
          </a:prstGeom>
        </p:spPr>
      </p:pic>
      <p:cxnSp>
        <p:nvCxnSpPr>
          <p:cNvPr id="18" name="Straight Connector 17">
            <a:extLst>
              <a:ext uri="{FF2B5EF4-FFF2-40B4-BE49-F238E27FC236}">
                <a16:creationId xmlns:a16="http://schemas.microsoft.com/office/drawing/2014/main" xmlns="" id="{5C6A2BAE-B461-4B55-8E1F-0722ABDD1393}"/>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8209305" y="4343400"/>
            <a:ext cx="320040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xmlns="" id="{B4C27B90-DF2B-4D00-BA07-18ED774CD2F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p:nvSpPr>
          <p:cNvPr id="22" name="Rectangle 21">
            <a:extLst>
              <a:ext uri="{FF2B5EF4-FFF2-40B4-BE49-F238E27FC236}">
                <a16:creationId xmlns:a16="http://schemas.microsoft.com/office/drawing/2014/main" xmlns="" id="{593ACC25-C262-417A-8AA9-0641C772BDB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Tree>
    <p:extLst>
      <p:ext uri="{BB962C8B-B14F-4D97-AF65-F5344CB8AC3E}">
        <p14:creationId xmlns:p14="http://schemas.microsoft.com/office/powerpoint/2010/main" val="372330200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7307CF5-48D8-ADFB-1FBF-C56F9079E10F}"/>
              </a:ext>
            </a:extLst>
          </p:cNvPr>
          <p:cNvSpPr>
            <a:spLocks noGrp="1"/>
          </p:cNvSpPr>
          <p:nvPr>
            <p:ph type="title"/>
          </p:nvPr>
        </p:nvSpPr>
        <p:spPr>
          <a:xfrm>
            <a:off x="8141110" y="639097"/>
            <a:ext cx="3401961" cy="3686015"/>
          </a:xfrm>
        </p:spPr>
        <p:txBody>
          <a:bodyPr vert="horz" lIns="91440" tIns="45720" rIns="91440" bIns="45720" rtlCol="0" anchor="b">
            <a:normAutofit/>
          </a:bodyPr>
          <a:lstStyle/>
          <a:p>
            <a:r>
              <a:rPr lang="en-US" sz="6600" b="1">
                <a:solidFill>
                  <a:schemeClr val="tx1">
                    <a:lumMod val="85000"/>
                    <a:lumOff val="15000"/>
                  </a:schemeClr>
                </a:solidFill>
              </a:rPr>
              <a:t>REPORTS</a:t>
            </a:r>
          </a:p>
        </p:txBody>
      </p:sp>
      <p:pic>
        <p:nvPicPr>
          <p:cNvPr id="5" name="Content Placeholder 4" descr="A screenshot of a computer">
            <a:extLst>
              <a:ext uri="{FF2B5EF4-FFF2-40B4-BE49-F238E27FC236}">
                <a16:creationId xmlns:a16="http://schemas.microsoft.com/office/drawing/2014/main" xmlns="" id="{F7CBB32A-9285-F695-582E-B7B4BBD1D0E5}"/>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633999" y="1223098"/>
            <a:ext cx="6912217" cy="4368077"/>
          </a:xfrm>
          <a:prstGeom prst="rect">
            <a:avLst/>
          </a:prstGeom>
        </p:spPr>
      </p:pic>
    </p:spTree>
    <p:extLst>
      <p:ext uri="{BB962C8B-B14F-4D97-AF65-F5344CB8AC3E}">
        <p14:creationId xmlns:p14="http://schemas.microsoft.com/office/powerpoint/2010/main" val="372731642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D9895CC-49CA-5205-772B-35E79B946E9D}"/>
              </a:ext>
            </a:extLst>
          </p:cNvPr>
          <p:cNvSpPr>
            <a:spLocks noGrp="1"/>
          </p:cNvSpPr>
          <p:nvPr>
            <p:ph type="title"/>
          </p:nvPr>
        </p:nvSpPr>
        <p:spPr>
          <a:xfrm>
            <a:off x="8141110" y="639097"/>
            <a:ext cx="3401961" cy="3686015"/>
          </a:xfrm>
        </p:spPr>
        <p:txBody>
          <a:bodyPr vert="horz" lIns="91440" tIns="45720" rIns="91440" bIns="45720" rtlCol="0" anchor="b">
            <a:normAutofit/>
          </a:bodyPr>
          <a:lstStyle/>
          <a:p>
            <a:r>
              <a:rPr lang="en-US" sz="6600" b="1">
                <a:solidFill>
                  <a:schemeClr val="tx1">
                    <a:lumMod val="85000"/>
                    <a:lumOff val="15000"/>
                  </a:schemeClr>
                </a:solidFill>
              </a:rPr>
              <a:t>REPORTS</a:t>
            </a:r>
          </a:p>
        </p:txBody>
      </p:sp>
      <p:pic>
        <p:nvPicPr>
          <p:cNvPr id="5" name="Content Placeholder 4" descr="A screenshot of a computer&#10;&#10;Description automatically generated">
            <a:extLst>
              <a:ext uri="{FF2B5EF4-FFF2-40B4-BE49-F238E27FC236}">
                <a16:creationId xmlns:a16="http://schemas.microsoft.com/office/drawing/2014/main" xmlns="" id="{9AFED3E0-FB5D-BC58-4D61-727EE515CB1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33999" y="1223098"/>
            <a:ext cx="6912217" cy="4654017"/>
          </a:xfrm>
          <a:prstGeom prst="rect">
            <a:avLst/>
          </a:prstGeom>
        </p:spPr>
      </p:pic>
    </p:spTree>
    <p:extLst>
      <p:ext uri="{BB962C8B-B14F-4D97-AF65-F5344CB8AC3E}">
        <p14:creationId xmlns:p14="http://schemas.microsoft.com/office/powerpoint/2010/main" val="172571125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BB1A3A4-C962-5603-7779-B435E359A6A6}"/>
              </a:ext>
            </a:extLst>
          </p:cNvPr>
          <p:cNvSpPr>
            <a:spLocks noGrp="1"/>
          </p:cNvSpPr>
          <p:nvPr>
            <p:ph type="title"/>
          </p:nvPr>
        </p:nvSpPr>
        <p:spPr/>
        <p:txBody>
          <a:bodyPr/>
          <a:lstStyle/>
          <a:p>
            <a:r>
              <a:rPr lang="en-US" b="1" dirty="0"/>
              <a:t>SCREENSHOTS</a:t>
            </a:r>
            <a:endParaRPr lang="en-IN" b="1" dirty="0"/>
          </a:p>
        </p:txBody>
      </p:sp>
      <p:pic>
        <p:nvPicPr>
          <p:cNvPr id="5" name="Content Placeholder 4" descr="A screenshot of a computer&#10;&#10;Description automatically generated">
            <a:extLst>
              <a:ext uri="{FF2B5EF4-FFF2-40B4-BE49-F238E27FC236}">
                <a16:creationId xmlns:a16="http://schemas.microsoft.com/office/drawing/2014/main" xmlns="" id="{743762D7-0A59-8C5D-7F0C-6F6DBC824D83}"/>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550407" y="1846263"/>
            <a:ext cx="7151511" cy="4022725"/>
          </a:xfrm>
        </p:spPr>
      </p:pic>
    </p:spTree>
    <p:extLst>
      <p:ext uri="{BB962C8B-B14F-4D97-AF65-F5344CB8AC3E}">
        <p14:creationId xmlns:p14="http://schemas.microsoft.com/office/powerpoint/2010/main" val="263822871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AE9E31C-4BDE-D18B-4665-E942AF185149}"/>
              </a:ext>
            </a:extLst>
          </p:cNvPr>
          <p:cNvSpPr>
            <a:spLocks noGrp="1"/>
          </p:cNvSpPr>
          <p:nvPr>
            <p:ph type="title"/>
          </p:nvPr>
        </p:nvSpPr>
        <p:spPr/>
        <p:txBody>
          <a:bodyPr/>
          <a:lstStyle/>
          <a:p>
            <a:r>
              <a:rPr lang="en-US" b="1" dirty="0"/>
              <a:t>SCREENSHOTS</a:t>
            </a:r>
            <a:endParaRPr lang="en-IN" b="1" dirty="0"/>
          </a:p>
        </p:txBody>
      </p:sp>
      <p:pic>
        <p:nvPicPr>
          <p:cNvPr id="6" name="Content Placeholder 5" descr="A screenshot of a computer&#10;&#10;Description automatically generated">
            <a:extLst>
              <a:ext uri="{FF2B5EF4-FFF2-40B4-BE49-F238E27FC236}">
                <a16:creationId xmlns:a16="http://schemas.microsoft.com/office/drawing/2014/main" xmlns="" id="{777F4DD5-8304-C369-9F90-8EC3C84AFF7D}"/>
              </a:ext>
            </a:extLst>
          </p:cNvPr>
          <p:cNvPicPr>
            <a:picLocks noGrp="1" noChangeAspect="1"/>
          </p:cNvPicPr>
          <p:nvPr>
            <p:ph sz="half" idx="1"/>
          </p:nvPr>
        </p:nvPicPr>
        <p:blipFill>
          <a:blip r:embed="rId2" cstate="print">
            <a:extLst>
              <a:ext uri="{28A0092B-C50C-407E-A947-70E740481C1C}">
                <a14:useLocalDpi xmlns:a14="http://schemas.microsoft.com/office/drawing/2010/main" val="0"/>
              </a:ext>
            </a:extLst>
          </a:blip>
          <a:stretch>
            <a:fillRect/>
          </a:stretch>
        </p:blipFill>
        <p:spPr>
          <a:xfrm>
            <a:off x="1096963" y="2468613"/>
            <a:ext cx="4938712" cy="2778025"/>
          </a:xfrm>
        </p:spPr>
      </p:pic>
      <p:pic>
        <p:nvPicPr>
          <p:cNvPr id="8" name="Content Placeholder 7" descr="A screenshot of a computer">
            <a:extLst>
              <a:ext uri="{FF2B5EF4-FFF2-40B4-BE49-F238E27FC236}">
                <a16:creationId xmlns:a16="http://schemas.microsoft.com/office/drawing/2014/main" xmlns="" id="{602A5F74-C387-C526-2E62-91B966702A09}"/>
              </a:ext>
            </a:extLst>
          </p:cNvPr>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6218238" y="2469059"/>
            <a:ext cx="4937125" cy="2777132"/>
          </a:xfrm>
        </p:spPr>
      </p:pic>
    </p:spTree>
    <p:extLst>
      <p:ext uri="{BB962C8B-B14F-4D97-AF65-F5344CB8AC3E}">
        <p14:creationId xmlns:p14="http://schemas.microsoft.com/office/powerpoint/2010/main" val="163243650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660F136-3AC9-5778-D309-3779662F3533}"/>
              </a:ext>
            </a:extLst>
          </p:cNvPr>
          <p:cNvSpPr>
            <a:spLocks noGrp="1"/>
          </p:cNvSpPr>
          <p:nvPr>
            <p:ph type="title"/>
          </p:nvPr>
        </p:nvSpPr>
        <p:spPr/>
        <p:txBody>
          <a:bodyPr/>
          <a:lstStyle/>
          <a:p>
            <a:r>
              <a:rPr lang="en-US" dirty="0"/>
              <a:t>SCREENSHOTS</a:t>
            </a:r>
            <a:endParaRPr lang="en-IN" dirty="0"/>
          </a:p>
        </p:txBody>
      </p:sp>
      <p:pic>
        <p:nvPicPr>
          <p:cNvPr id="5" name="Content Placeholder 4" descr="A screenshot of a computer&#10;&#10;Description automatically generated">
            <a:extLst>
              <a:ext uri="{FF2B5EF4-FFF2-40B4-BE49-F238E27FC236}">
                <a16:creationId xmlns:a16="http://schemas.microsoft.com/office/drawing/2014/main" xmlns="" id="{DBD69CA9-0ABB-2827-4D3A-151070CEAEB1}"/>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550407" y="1846263"/>
            <a:ext cx="7151511" cy="4022725"/>
          </a:xfrm>
        </p:spPr>
      </p:pic>
    </p:spTree>
    <p:extLst>
      <p:ext uri="{BB962C8B-B14F-4D97-AF65-F5344CB8AC3E}">
        <p14:creationId xmlns:p14="http://schemas.microsoft.com/office/powerpoint/2010/main" val="113292710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xmlns="" id="{25C8D2C1-DA83-420D-9635-D52CE066B5D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p:nvSpPr>
          <p:cNvPr id="22" name="Rectangle 21">
            <a:extLst>
              <a:ext uri="{FF2B5EF4-FFF2-40B4-BE49-F238E27FC236}">
                <a16:creationId xmlns:a16="http://schemas.microsoft.com/office/drawing/2014/main" xmlns="" id="{434F74C9-6A0B-409E-AD1C-45B58BE91BB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cxnSp>
        <p:nvCxnSpPr>
          <p:cNvPr id="23" name="Straight Connector 22">
            <a:extLst>
              <a:ext uri="{FF2B5EF4-FFF2-40B4-BE49-F238E27FC236}">
                <a16:creationId xmlns:a16="http://schemas.microsoft.com/office/drawing/2014/main" xmlns="" id="{F5486A9D-1265-4B57-91E6-68E666B978BC}"/>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24" name="Picture 23" descr="Blue award ribbon">
            <a:extLst>
              <a:ext uri="{FF2B5EF4-FFF2-40B4-BE49-F238E27FC236}">
                <a16:creationId xmlns:a16="http://schemas.microsoft.com/office/drawing/2014/main" xmlns="" id="{FBA6AD02-F7EC-A896-45B7-839DD5B1C9DF}"/>
              </a:ext>
            </a:extLst>
          </p:cNvPr>
          <p:cNvPicPr>
            <a:picLocks noChangeAspect="1"/>
          </p:cNvPicPr>
          <p:nvPr/>
        </p:nvPicPr>
        <p:blipFill rotWithShape="1">
          <a:blip r:embed="rId2">
            <a:duotone>
              <a:schemeClr val="bg2">
                <a:shade val="45000"/>
                <a:satMod val="135000"/>
              </a:schemeClr>
              <a:prstClr val="white"/>
            </a:duotone>
            <a:alphaModFix amt="35000"/>
          </a:blip>
          <a:srcRect t="15730"/>
          <a:stretch/>
        </p:blipFill>
        <p:spPr>
          <a:xfrm>
            <a:off x="20" y="10"/>
            <a:ext cx="12191980" cy="6857990"/>
          </a:xfrm>
          <a:prstGeom prst="rect">
            <a:avLst/>
          </a:prstGeom>
        </p:spPr>
      </p:pic>
      <p:sp>
        <p:nvSpPr>
          <p:cNvPr id="2" name="Title 1">
            <a:extLst>
              <a:ext uri="{FF2B5EF4-FFF2-40B4-BE49-F238E27FC236}">
                <a16:creationId xmlns:a16="http://schemas.microsoft.com/office/drawing/2014/main" xmlns="" id="{375685FB-EA0C-ED84-BA5A-0F78F9191F42}"/>
              </a:ext>
            </a:extLst>
          </p:cNvPr>
          <p:cNvSpPr>
            <a:spLocks noGrp="1"/>
          </p:cNvSpPr>
          <p:nvPr>
            <p:ph type="title"/>
          </p:nvPr>
        </p:nvSpPr>
        <p:spPr>
          <a:xfrm>
            <a:off x="1097280" y="1786696"/>
            <a:ext cx="10058400" cy="2556704"/>
          </a:xfrm>
        </p:spPr>
        <p:txBody>
          <a:bodyPr vert="horz" lIns="91440" tIns="45720" rIns="91440" bIns="45720" rtlCol="0" anchor="b">
            <a:normAutofit/>
          </a:bodyPr>
          <a:lstStyle/>
          <a:p>
            <a:r>
              <a:rPr lang="en-US" sz="8000" b="1" i="1" dirty="0">
                <a:solidFill>
                  <a:schemeClr val="tx1">
                    <a:lumMod val="85000"/>
                    <a:lumOff val="15000"/>
                  </a:schemeClr>
                </a:solidFill>
              </a:rPr>
              <a:t>THANK YOU</a:t>
            </a:r>
            <a:br>
              <a:rPr lang="en-US" sz="8000" b="1" i="1" dirty="0">
                <a:solidFill>
                  <a:schemeClr val="tx1">
                    <a:lumMod val="85000"/>
                    <a:lumOff val="15000"/>
                  </a:schemeClr>
                </a:solidFill>
              </a:rPr>
            </a:br>
            <a:r>
              <a:rPr lang="en-US" sz="8000" b="1" i="1" dirty="0">
                <a:solidFill>
                  <a:schemeClr val="tx1">
                    <a:lumMod val="85000"/>
                    <a:lumOff val="15000"/>
                  </a:schemeClr>
                </a:solidFill>
              </a:rPr>
              <a:t>                                 </a:t>
            </a:r>
            <a:r>
              <a:rPr lang="en-US" sz="4000" b="1" i="1" dirty="0">
                <a:solidFill>
                  <a:schemeClr val="tx1">
                    <a:lumMod val="85000"/>
                    <a:lumOff val="15000"/>
                  </a:schemeClr>
                </a:solidFill>
              </a:rPr>
              <a:t>~ </a:t>
            </a:r>
            <a:r>
              <a:rPr lang="en-US" sz="4000" b="1" i="1" dirty="0">
                <a:solidFill>
                  <a:srgbClr val="00B0F0"/>
                </a:solidFill>
                <a:latin typeface="Algerian" panose="04020705040A02060702" pitchFamily="82" charset="0"/>
              </a:rPr>
              <a:t>Group II</a:t>
            </a:r>
          </a:p>
        </p:txBody>
      </p:sp>
      <p:cxnSp>
        <p:nvCxnSpPr>
          <p:cNvPr id="25" name="Straight Connector 24">
            <a:extLst>
              <a:ext uri="{FF2B5EF4-FFF2-40B4-BE49-F238E27FC236}">
                <a16:creationId xmlns:a16="http://schemas.microsoft.com/office/drawing/2014/main" xmlns="" id="{77AB95BF-57D0-4E49-9EF2-408B47C8D40D}"/>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1207658" y="4343400"/>
            <a:ext cx="987552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xmlns="" id="{1C520CBD-F82E-44E4-BDA5-128716AD79C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p:nvSpPr>
          <p:cNvPr id="27" name="Rectangle 26">
            <a:extLst>
              <a:ext uri="{FF2B5EF4-FFF2-40B4-BE49-F238E27FC236}">
                <a16:creationId xmlns:a16="http://schemas.microsoft.com/office/drawing/2014/main" xmlns="" id="{4618AE32-A526-42FC-A854-732740BD38D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Tree>
    <p:extLst>
      <p:ext uri="{BB962C8B-B14F-4D97-AF65-F5344CB8AC3E}">
        <p14:creationId xmlns:p14="http://schemas.microsoft.com/office/powerpoint/2010/main" val="41482005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93E398B-A0D9-2D6C-68FD-392262DCE21F}"/>
              </a:ext>
            </a:extLst>
          </p:cNvPr>
          <p:cNvSpPr>
            <a:spLocks noGrp="1"/>
          </p:cNvSpPr>
          <p:nvPr>
            <p:ph type="title"/>
          </p:nvPr>
        </p:nvSpPr>
        <p:spPr>
          <a:xfrm>
            <a:off x="1136984" y="427121"/>
            <a:ext cx="10406087" cy="1347537"/>
          </a:xfrm>
        </p:spPr>
        <p:txBody>
          <a:bodyPr vert="horz" lIns="91440" tIns="45720" rIns="91440" bIns="45720" rtlCol="0" anchor="b">
            <a:normAutofit/>
          </a:bodyPr>
          <a:lstStyle/>
          <a:p>
            <a:r>
              <a:rPr lang="en-US" sz="3200" b="1" dirty="0">
                <a:solidFill>
                  <a:schemeClr val="tx1">
                    <a:lumMod val="85000"/>
                    <a:lumOff val="15000"/>
                  </a:schemeClr>
                </a:solidFill>
              </a:rPr>
              <a:t>DEPOSIT INTO ACCOUNT FUNCTIONALITY</a:t>
            </a:r>
          </a:p>
        </p:txBody>
      </p:sp>
      <p:pic>
        <p:nvPicPr>
          <p:cNvPr id="5" name="Content Placeholder 4" descr="A screenshot of a computer&#10;&#10;Description automatically generated">
            <a:extLst>
              <a:ext uri="{FF2B5EF4-FFF2-40B4-BE49-F238E27FC236}">
                <a16:creationId xmlns:a16="http://schemas.microsoft.com/office/drawing/2014/main" xmlns="" id="{29C488B5-73E5-63A9-DC51-87825780831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29561" y="1830163"/>
            <a:ext cx="6912217" cy="4406538"/>
          </a:xfrm>
          <a:prstGeom prst="rect">
            <a:avLst/>
          </a:prstGeom>
        </p:spPr>
      </p:pic>
    </p:spTree>
    <p:extLst>
      <p:ext uri="{BB962C8B-B14F-4D97-AF65-F5344CB8AC3E}">
        <p14:creationId xmlns:p14="http://schemas.microsoft.com/office/powerpoint/2010/main" val="17393961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630BDDA-3E7B-DB7B-F9AC-942B617D87C2}"/>
              </a:ext>
            </a:extLst>
          </p:cNvPr>
          <p:cNvSpPr>
            <a:spLocks noGrp="1"/>
          </p:cNvSpPr>
          <p:nvPr>
            <p:ph type="title"/>
          </p:nvPr>
        </p:nvSpPr>
        <p:spPr>
          <a:xfrm>
            <a:off x="1151357" y="473346"/>
            <a:ext cx="10424134" cy="1316035"/>
          </a:xfrm>
        </p:spPr>
        <p:txBody>
          <a:bodyPr vert="horz" lIns="91440" tIns="45720" rIns="91440" bIns="45720" rtlCol="0" anchor="b">
            <a:normAutofit/>
          </a:bodyPr>
          <a:lstStyle/>
          <a:p>
            <a:r>
              <a:rPr lang="en-US" sz="3200" b="1" dirty="0">
                <a:solidFill>
                  <a:schemeClr val="tx1">
                    <a:lumMod val="85000"/>
                    <a:lumOff val="15000"/>
                  </a:schemeClr>
                </a:solidFill>
              </a:rPr>
              <a:t>WITHDRAW FROM ACCOUNT FUNCTIONALITY</a:t>
            </a:r>
          </a:p>
        </p:txBody>
      </p:sp>
      <p:pic>
        <p:nvPicPr>
          <p:cNvPr id="5" name="Content Placeholder 4" descr="A screenshot of a computer&#10;&#10;Description automatically generated">
            <a:extLst>
              <a:ext uri="{FF2B5EF4-FFF2-40B4-BE49-F238E27FC236}">
                <a16:creationId xmlns:a16="http://schemas.microsoft.com/office/drawing/2014/main" xmlns="" id="{76B0D693-98DC-AD1A-F6D6-8CAE0A91E33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51357" y="1872180"/>
            <a:ext cx="7246685" cy="4432367"/>
          </a:xfrm>
          <a:prstGeom prst="rect">
            <a:avLst/>
          </a:prstGeom>
        </p:spPr>
      </p:pic>
    </p:spTree>
    <p:extLst>
      <p:ext uri="{BB962C8B-B14F-4D97-AF65-F5344CB8AC3E}">
        <p14:creationId xmlns:p14="http://schemas.microsoft.com/office/powerpoint/2010/main" val="40552001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ECDCC76-A433-EDD5-2250-8D36211E4E6A}"/>
              </a:ext>
            </a:extLst>
          </p:cNvPr>
          <p:cNvSpPr>
            <a:spLocks noGrp="1"/>
          </p:cNvSpPr>
          <p:nvPr>
            <p:ph type="title"/>
          </p:nvPr>
        </p:nvSpPr>
        <p:spPr>
          <a:xfrm>
            <a:off x="1271673" y="121807"/>
            <a:ext cx="10033108" cy="1640887"/>
          </a:xfrm>
        </p:spPr>
        <p:txBody>
          <a:bodyPr vert="horz" lIns="91440" tIns="45720" rIns="91440" bIns="45720" rtlCol="0" anchor="b">
            <a:normAutofit/>
          </a:bodyPr>
          <a:lstStyle/>
          <a:p>
            <a:r>
              <a:rPr lang="en-US" sz="3200" b="1" dirty="0">
                <a:solidFill>
                  <a:schemeClr val="tx1">
                    <a:lumMod val="85000"/>
                    <a:lumOff val="15000"/>
                  </a:schemeClr>
                </a:solidFill>
              </a:rPr>
              <a:t>TRANSFER BETWEEN ACCOUNT FUNCTIONALITY</a:t>
            </a:r>
          </a:p>
        </p:txBody>
      </p:sp>
      <p:pic>
        <p:nvPicPr>
          <p:cNvPr id="5" name="Content Placeholder 4" descr="A screenshot of a computer">
            <a:extLst>
              <a:ext uri="{FF2B5EF4-FFF2-40B4-BE49-F238E27FC236}">
                <a16:creationId xmlns:a16="http://schemas.microsoft.com/office/drawing/2014/main" xmlns="" id="{C3BBD4EB-0916-D13F-CCD3-AF903932F4A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71673" y="1876994"/>
            <a:ext cx="7535443" cy="4439652"/>
          </a:xfrm>
          <a:prstGeom prst="rect">
            <a:avLst/>
          </a:prstGeom>
        </p:spPr>
      </p:pic>
    </p:spTree>
    <p:extLst>
      <p:ext uri="{BB962C8B-B14F-4D97-AF65-F5344CB8AC3E}">
        <p14:creationId xmlns:p14="http://schemas.microsoft.com/office/powerpoint/2010/main" val="3569803829"/>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docProps/app.xml><?xml version="1.0" encoding="utf-8"?>
<Properties xmlns="http://schemas.openxmlformats.org/officeDocument/2006/extended-properties" xmlns:vt="http://schemas.openxmlformats.org/officeDocument/2006/docPropsVTypes">
  <Template/>
  <TotalTime>1410</TotalTime>
  <Words>1590</Words>
  <Application>Microsoft Office PowerPoint</Application>
  <PresentationFormat>Widescreen</PresentationFormat>
  <Paragraphs>237</Paragraphs>
  <Slides>65</Slides>
  <Notes>0</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65</vt:i4>
      </vt:variant>
    </vt:vector>
  </HeadingPairs>
  <TitlesOfParts>
    <vt:vector size="78" baseType="lpstr">
      <vt:lpstr>Algerian</vt:lpstr>
      <vt:lpstr>Aptos Narrow</vt:lpstr>
      <vt:lpstr>Arial</vt:lpstr>
      <vt:lpstr>Calibri</vt:lpstr>
      <vt:lpstr>Calibri Light</vt:lpstr>
      <vt:lpstr>Courier New</vt:lpstr>
      <vt:lpstr>Helvetica</vt:lpstr>
      <vt:lpstr>Roboto</vt:lpstr>
      <vt:lpstr>Segoe UI Black</vt:lpstr>
      <vt:lpstr>Symbol</vt:lpstr>
      <vt:lpstr>Times New Roman</vt:lpstr>
      <vt:lpstr>Wingdings</vt:lpstr>
      <vt:lpstr>Retrospect</vt:lpstr>
      <vt:lpstr>DIGITAL BANK DEMO APPLICATION  </vt:lpstr>
      <vt:lpstr>CONTENT</vt:lpstr>
      <vt:lpstr>OBJECTIVE</vt:lpstr>
      <vt:lpstr>SCENARIOS</vt:lpstr>
      <vt:lpstr>SIGN UP FUNCTIONALITY</vt:lpstr>
      <vt:lpstr>SIGN IN Functionality</vt:lpstr>
      <vt:lpstr>DEPOSIT INTO ACCOUNT FUNCTIONALITY</vt:lpstr>
      <vt:lpstr>WITHDRAW FROM ACCOUNT FUNCTIONALITY</vt:lpstr>
      <vt:lpstr>TRANSFER BETWEEN ACCOUNT FUNCTIONALITY</vt:lpstr>
      <vt:lpstr>DIRECT PAYMENT INTO VISA</vt:lpstr>
      <vt:lpstr>TRN NUMBER  - ON VIEW CHECKING ACCOUNT</vt:lpstr>
      <vt:lpstr>TRN NUMBER - ON VIEW SAVING ACCOUNT</vt:lpstr>
      <vt:lpstr>TECHNOLOGIES USED</vt:lpstr>
      <vt:lpstr>SELENIUM WEBDRIVER</vt:lpstr>
      <vt:lpstr>SELENIUM WEBDRIVER</vt:lpstr>
      <vt:lpstr>TESTNG LISTENERS </vt:lpstr>
      <vt:lpstr>LISTENERS</vt:lpstr>
      <vt:lpstr>SCREENSHOTS IN SELENIUM</vt:lpstr>
      <vt:lpstr>SCREENSHOT’S  IN  SELENIUM </vt:lpstr>
      <vt:lpstr>PowerPoint Presentation</vt:lpstr>
      <vt:lpstr>PowerPoint Presentation</vt:lpstr>
      <vt:lpstr>ASSERTIONS </vt:lpstr>
      <vt:lpstr>ASSERTIONS METHODS</vt:lpstr>
      <vt:lpstr>TYPES OF ASSERTION</vt:lpstr>
      <vt:lpstr>TYPES OF ASSERTIONS</vt:lpstr>
      <vt:lpstr>Code Snippet of Assertion Equals / NotEquals</vt:lpstr>
      <vt:lpstr>Code Snippet of Assertion TRUE / FALSE</vt:lpstr>
      <vt:lpstr>OUTPUT OF ASSERTION</vt:lpstr>
      <vt:lpstr>DATA DRIVEN TESTING </vt:lpstr>
      <vt:lpstr>BENEFITS AND COMPONETS OF DDT</vt:lpstr>
      <vt:lpstr>IMPLEMENTATION AND TOOL OF DDT </vt:lpstr>
      <vt:lpstr>Code Snippet of DDT</vt:lpstr>
      <vt:lpstr>Output of  DataDrivenTesting</vt:lpstr>
      <vt:lpstr>WHY CUCUMBER?</vt:lpstr>
      <vt:lpstr>PowerPoint Presentation</vt:lpstr>
      <vt:lpstr>PowerPoint Presentation</vt:lpstr>
      <vt:lpstr>Step Definition</vt:lpstr>
      <vt:lpstr>Hooks</vt:lpstr>
      <vt:lpstr>Scenario Keyword: Test Cases </vt:lpstr>
      <vt:lpstr>Cucumber Options</vt:lpstr>
      <vt:lpstr>LOG </vt:lpstr>
      <vt:lpstr>PowerPoint Presentation</vt:lpstr>
      <vt:lpstr>PowerPoint Presentation</vt:lpstr>
      <vt:lpstr>PowerPoint Presentation</vt:lpstr>
      <vt:lpstr>EXTENT REPORT </vt:lpstr>
      <vt:lpstr>Code Snippet of EXTENT REPORT</vt:lpstr>
      <vt:lpstr>WHY WE USE JIRA </vt:lpstr>
      <vt:lpstr>HOW JIRA USED IN THE PROJECT</vt:lpstr>
      <vt:lpstr>TIMELINE AND EPIC SCREENSHOT</vt:lpstr>
      <vt:lpstr>BACKLOG SCREENSHOT </vt:lpstr>
      <vt:lpstr>BOARD SCREENSHOT</vt:lpstr>
      <vt:lpstr>DASHBOARD SCREENSHOT</vt:lpstr>
      <vt:lpstr>DASHBOARD SCREENSHOT</vt:lpstr>
      <vt:lpstr>DASHBOARD SCREENSHOT</vt:lpstr>
      <vt:lpstr>DASHBOARD SCREENSHOT</vt:lpstr>
      <vt:lpstr>DASHBOARD SCREENSHOT </vt:lpstr>
      <vt:lpstr>BURNUP REPORT</vt:lpstr>
      <vt:lpstr>SPRINT BURNDOWN CHART</vt:lpstr>
      <vt:lpstr>REPORTS</vt:lpstr>
      <vt:lpstr>REPORTS</vt:lpstr>
      <vt:lpstr>REPORTS</vt:lpstr>
      <vt:lpstr>SCREENSHOTS</vt:lpstr>
      <vt:lpstr>SCREENSHOTS</vt:lpstr>
      <vt:lpstr>SCREENSHOTS</vt:lpstr>
      <vt:lpstr>THANK YOU                                  ~ Group II</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DIGITAL BANK DEMO APPLICATION</dc:title>
  <dc:creator>lokesh singh</dc:creator>
  <cp:lastModifiedBy>Microsoft account</cp:lastModifiedBy>
  <cp:revision>30</cp:revision>
  <dcterms:created xsi:type="dcterms:W3CDTF">2023-12-13T08:20:35Z</dcterms:created>
  <dcterms:modified xsi:type="dcterms:W3CDTF">2023-12-15T03:36:26Z</dcterms:modified>
</cp:coreProperties>
</file>